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79" r:id="rId3"/>
    <p:sldId id="281" r:id="rId4"/>
    <p:sldId id="282" r:id="rId5"/>
    <p:sldId id="283" r:id="rId6"/>
    <p:sldId id="285" r:id="rId7"/>
    <p:sldId id="256" r:id="rId8"/>
    <p:sldId id="276" r:id="rId9"/>
    <p:sldId id="269" r:id="rId10"/>
    <p:sldId id="257" r:id="rId11"/>
    <p:sldId id="293" r:id="rId12"/>
    <p:sldId id="294" r:id="rId13"/>
    <p:sldId id="300" r:id="rId14"/>
    <p:sldId id="295" r:id="rId15"/>
    <p:sldId id="296" r:id="rId16"/>
    <p:sldId id="297" r:id="rId17"/>
    <p:sldId id="298" r:id="rId18"/>
    <p:sldId id="299" r:id="rId19"/>
    <p:sldId id="291" r:id="rId20"/>
    <p:sldId id="292" r:id="rId21"/>
    <p:sldId id="260" r:id="rId22"/>
    <p:sldId id="262" r:id="rId23"/>
    <p:sldId id="263" r:id="rId24"/>
    <p:sldId id="264" r:id="rId25"/>
    <p:sldId id="290" r:id="rId26"/>
    <p:sldId id="265" r:id="rId27"/>
    <p:sldId id="266" r:id="rId28"/>
    <p:sldId id="286" r:id="rId29"/>
    <p:sldId id="287" r:id="rId30"/>
    <p:sldId id="288"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4" d="100"/>
          <a:sy n="74" d="100"/>
        </p:scale>
        <p:origin x="39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64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116528-D2BA-4795-8509-790D679C872C}" type="datetimeFigureOut">
              <a:rPr lang="en-US" smtClean="0"/>
              <a:pPr/>
              <a:t>10/31/2017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513EB4-8E78-4F02-9776-B45B9F409E7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116528-D2BA-4795-8509-790D679C872C}" type="datetimeFigureOut">
              <a:rPr lang="en-US" smtClean="0"/>
              <a:pPr/>
              <a:t>10/31/2017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513EB4-8E78-4F02-9776-B45B9F409E7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lstStyle/>
          <a:p>
            <a:r>
              <a:rPr lang="en-US" dirty="0" smtClean="0"/>
              <a:t>Cisco switches and Routers</a:t>
            </a:r>
          </a:p>
          <a:p>
            <a:pPr lvl="1"/>
            <a:r>
              <a:rPr lang="en-US" dirty="0" smtClean="0"/>
              <a:t>Cisco switches and Routers uses 4 types of memories</a:t>
            </a:r>
          </a:p>
          <a:p>
            <a:pPr marL="971550" lvl="1" indent="-514350">
              <a:buFont typeface="+mj-lt"/>
              <a:buAutoNum type="arabicPeriod"/>
            </a:pPr>
            <a:r>
              <a:rPr lang="en-US" dirty="0" smtClean="0"/>
              <a:t>Flash</a:t>
            </a:r>
          </a:p>
          <a:p>
            <a:pPr marL="971550" lvl="1" indent="-514350">
              <a:buFont typeface="+mj-lt"/>
              <a:buAutoNum type="arabicPeriod"/>
            </a:pPr>
            <a:r>
              <a:rPr lang="en-US" dirty="0" smtClean="0"/>
              <a:t>NVRAM</a:t>
            </a:r>
          </a:p>
          <a:p>
            <a:pPr marL="971550" lvl="1" indent="-514350">
              <a:buFont typeface="+mj-lt"/>
              <a:buAutoNum type="arabicPeriod"/>
            </a:pPr>
            <a:r>
              <a:rPr lang="en-US" dirty="0" smtClean="0"/>
              <a:t>ROM</a:t>
            </a:r>
          </a:p>
          <a:p>
            <a:pPr marL="971550" lvl="1" indent="-514350">
              <a:buFont typeface="+mj-lt"/>
              <a:buAutoNum type="arabicPeriod"/>
            </a:pPr>
            <a:r>
              <a:rPr lang="en-US" dirty="0" smtClean="0"/>
              <a:t>RAM</a:t>
            </a:r>
          </a:p>
        </p:txBody>
      </p:sp>
    </p:spTree>
    <p:extLst>
      <p:ext uri="{BB962C8B-B14F-4D97-AF65-F5344CB8AC3E}">
        <p14:creationId xmlns:p14="http://schemas.microsoft.com/office/powerpoint/2010/main" val="112547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a:bodyPr>
          <a:lstStyle/>
          <a:p>
            <a:r>
              <a:rPr lang="en-US" sz="2800" b="1" dirty="0" smtClean="0"/>
              <a:t>Setup Mode</a:t>
            </a:r>
          </a:p>
          <a:p>
            <a:pPr lvl="1"/>
            <a:r>
              <a:rPr lang="en-US" dirty="0"/>
              <a:t>You actually have two options when using setup </a:t>
            </a:r>
            <a:r>
              <a:rPr lang="en-US" dirty="0" smtClean="0"/>
              <a:t>mode: </a:t>
            </a:r>
            <a:r>
              <a:rPr lang="en-US" i="1" dirty="0" smtClean="0"/>
              <a:t>Basic Management </a:t>
            </a:r>
            <a:r>
              <a:rPr lang="en-US" dirty="0" smtClean="0"/>
              <a:t>and </a:t>
            </a:r>
            <a:r>
              <a:rPr lang="en-US" i="1" dirty="0" smtClean="0"/>
              <a:t>Extended Setup</a:t>
            </a:r>
          </a:p>
          <a:p>
            <a:pPr lvl="1"/>
            <a:r>
              <a:rPr lang="en-US" dirty="0"/>
              <a:t>Basic Management only gives you enough </a:t>
            </a:r>
            <a:r>
              <a:rPr lang="en-US" dirty="0" smtClean="0"/>
              <a:t>configurations to </a:t>
            </a:r>
            <a:r>
              <a:rPr lang="en-US" dirty="0"/>
              <a:t>allow connectivity to the router, whereas Extended Setup allows </a:t>
            </a:r>
            <a:r>
              <a:rPr lang="en-US" dirty="0" smtClean="0"/>
              <a:t>you to </a:t>
            </a:r>
            <a:r>
              <a:rPr lang="en-US" dirty="0"/>
              <a:t>configure some global parameters as well as interface </a:t>
            </a:r>
            <a:r>
              <a:rPr lang="en-US" dirty="0" smtClean="0"/>
              <a:t>configuration parameters</a:t>
            </a:r>
            <a:endParaRPr lang="en-US" i="1" dirty="0" smtClean="0"/>
          </a:p>
          <a:p>
            <a:pPr lvl="1"/>
            <a:endParaRPr lang="en-US" sz="6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lstStyle/>
          <a:p>
            <a:r>
              <a:rPr lang="en-US" dirty="0" smtClean="0"/>
              <a:t>Cisco ISR (</a:t>
            </a:r>
            <a:r>
              <a:rPr lang="en-US" dirty="0"/>
              <a:t>Integrated Service Router</a:t>
            </a:r>
            <a:r>
              <a:rPr lang="en-US" dirty="0" smtClean="0"/>
              <a:t>)</a:t>
            </a:r>
          </a:p>
          <a:p>
            <a:pPr lvl="1"/>
            <a:r>
              <a:rPr lang="en-US" sz="2400" dirty="0"/>
              <a:t>ISR is that type of device has both functions of Router &amp; </a:t>
            </a:r>
            <a:r>
              <a:rPr lang="en-US" sz="2400" dirty="0" smtClean="0"/>
              <a:t>Switch</a:t>
            </a:r>
          </a:p>
          <a:p>
            <a:pPr lvl="1"/>
            <a:r>
              <a:rPr lang="en-US" sz="2400" dirty="0" smtClean="0"/>
              <a:t>Support virtual application's</a:t>
            </a:r>
          </a:p>
          <a:p>
            <a:pPr lvl="1"/>
            <a:r>
              <a:rPr lang="en-US" sz="2400" dirty="0" smtClean="0"/>
              <a:t>C</a:t>
            </a:r>
            <a:r>
              <a:rPr lang="en-US" sz="2400" dirty="0"/>
              <a:t>a</a:t>
            </a:r>
            <a:r>
              <a:rPr lang="en-US" sz="2400" dirty="0" smtClean="0"/>
              <a:t>n run virtual machine inside the router</a:t>
            </a:r>
          </a:p>
          <a:p>
            <a:pPr lvl="1"/>
            <a:r>
              <a:rPr lang="en-US" sz="2400" dirty="0" smtClean="0"/>
              <a:t>Provide better security</a:t>
            </a:r>
            <a:endParaRPr lang="en-US" sz="2400" dirty="0"/>
          </a:p>
          <a:p>
            <a:pPr lvl="1"/>
            <a:r>
              <a:rPr lang="en-US" sz="2400" dirty="0" smtClean="0"/>
              <a:t>For accessing CLI mode to configure SWITCH or ROUTER; connect device to computer with console cable</a:t>
            </a:r>
          </a:p>
        </p:txBody>
      </p:sp>
    </p:spTree>
    <p:extLst>
      <p:ext uri="{BB962C8B-B14F-4D97-AF65-F5344CB8AC3E}">
        <p14:creationId xmlns:p14="http://schemas.microsoft.com/office/powerpoint/2010/main" val="2762937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pic>
        <p:nvPicPr>
          <p:cNvPr id="4" name="Content Placeholder 3"/>
          <p:cNvPicPr>
            <a:picLocks noGrp="1" noChangeAspect="1"/>
          </p:cNvPicPr>
          <p:nvPr>
            <p:ph idx="1"/>
          </p:nvPr>
        </p:nvPicPr>
        <p:blipFill>
          <a:blip r:embed="rId2"/>
          <a:stretch>
            <a:fillRect/>
          </a:stretch>
        </p:blipFill>
        <p:spPr>
          <a:xfrm>
            <a:off x="1072567" y="2130822"/>
            <a:ext cx="6998865" cy="3464719"/>
          </a:xfrm>
          <a:prstGeom prst="rect">
            <a:avLst/>
          </a:prstGeom>
        </p:spPr>
      </p:pic>
    </p:spTree>
    <p:extLst>
      <p:ext uri="{BB962C8B-B14F-4D97-AF65-F5344CB8AC3E}">
        <p14:creationId xmlns:p14="http://schemas.microsoft.com/office/powerpoint/2010/main" val="4563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pic>
        <p:nvPicPr>
          <p:cNvPr id="4" name="Content Placeholder 3"/>
          <p:cNvPicPr>
            <a:picLocks noGrp="1" noChangeAspect="1"/>
          </p:cNvPicPr>
          <p:nvPr>
            <p:ph idx="1"/>
          </p:nvPr>
        </p:nvPicPr>
        <p:blipFill>
          <a:blip r:embed="rId2"/>
          <a:stretch>
            <a:fillRect/>
          </a:stretch>
        </p:blipFill>
        <p:spPr>
          <a:xfrm>
            <a:off x="945645" y="2135369"/>
            <a:ext cx="7252709" cy="3455625"/>
          </a:xfrm>
          <a:prstGeom prst="rect">
            <a:avLst/>
          </a:prstGeom>
        </p:spPr>
      </p:pic>
    </p:spTree>
    <p:extLst>
      <p:ext uri="{BB962C8B-B14F-4D97-AF65-F5344CB8AC3E}">
        <p14:creationId xmlns:p14="http://schemas.microsoft.com/office/powerpoint/2010/main" val="70381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pic>
        <p:nvPicPr>
          <p:cNvPr id="4" name="Content Placeholder 3"/>
          <p:cNvPicPr>
            <a:picLocks noGrp="1" noChangeAspect="1"/>
          </p:cNvPicPr>
          <p:nvPr>
            <p:ph idx="1"/>
          </p:nvPr>
        </p:nvPicPr>
        <p:blipFill>
          <a:blip r:embed="rId2"/>
          <a:stretch>
            <a:fillRect/>
          </a:stretch>
        </p:blipFill>
        <p:spPr>
          <a:xfrm>
            <a:off x="1295401" y="1828800"/>
            <a:ext cx="6096000" cy="497711"/>
          </a:xfrm>
          <a:prstGeom prst="rect">
            <a:avLst/>
          </a:prstGeom>
        </p:spPr>
      </p:pic>
      <p:pic>
        <p:nvPicPr>
          <p:cNvPr id="5" name="Picture 4"/>
          <p:cNvPicPr>
            <a:picLocks noChangeAspect="1"/>
          </p:cNvPicPr>
          <p:nvPr/>
        </p:nvPicPr>
        <p:blipFill>
          <a:blip r:embed="rId3"/>
          <a:stretch>
            <a:fillRect/>
          </a:stretch>
        </p:blipFill>
        <p:spPr>
          <a:xfrm>
            <a:off x="1066799" y="2895600"/>
            <a:ext cx="6324601" cy="3078394"/>
          </a:xfrm>
          <a:prstGeom prst="rect">
            <a:avLst/>
          </a:prstGeom>
        </p:spPr>
      </p:pic>
    </p:spTree>
    <p:extLst>
      <p:ext uri="{BB962C8B-B14F-4D97-AF65-F5344CB8AC3E}">
        <p14:creationId xmlns:p14="http://schemas.microsoft.com/office/powerpoint/2010/main" val="1390447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pic>
        <p:nvPicPr>
          <p:cNvPr id="4" name="Content Placeholder 3"/>
          <p:cNvPicPr>
            <a:picLocks noGrp="1" noChangeAspect="1"/>
          </p:cNvPicPr>
          <p:nvPr>
            <p:ph idx="1"/>
          </p:nvPr>
        </p:nvPicPr>
        <p:blipFill>
          <a:blip r:embed="rId2"/>
          <a:stretch>
            <a:fillRect/>
          </a:stretch>
        </p:blipFill>
        <p:spPr>
          <a:xfrm>
            <a:off x="1525862" y="2312697"/>
            <a:ext cx="6092276" cy="3100969"/>
          </a:xfrm>
          <a:prstGeom prst="rect">
            <a:avLst/>
          </a:prstGeom>
        </p:spPr>
      </p:pic>
    </p:spTree>
    <p:extLst>
      <p:ext uri="{BB962C8B-B14F-4D97-AF65-F5344CB8AC3E}">
        <p14:creationId xmlns:p14="http://schemas.microsoft.com/office/powerpoint/2010/main" val="115685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r>
              <a:rPr lang="en-US" sz="2800" dirty="0"/>
              <a:t>Configuring the Terminal Emulator for the </a:t>
            </a:r>
            <a:r>
              <a:rPr lang="en-US" sz="2800" dirty="0" smtClean="0"/>
              <a:t>Console</a:t>
            </a:r>
          </a:p>
          <a:p>
            <a:pPr lvl="1"/>
            <a:r>
              <a:rPr lang="en-US" sz="2400" dirty="0"/>
              <a:t>After the PC is physically connected to the console port, a terminal emulator software </a:t>
            </a:r>
            <a:r>
              <a:rPr lang="en-US" sz="2400" dirty="0" smtClean="0"/>
              <a:t>package must </a:t>
            </a:r>
            <a:r>
              <a:rPr lang="en-US" sz="2400" dirty="0"/>
              <a:t>be installed and configured on the </a:t>
            </a:r>
            <a:r>
              <a:rPr lang="en-US" sz="2400" dirty="0" smtClean="0"/>
              <a:t>PC</a:t>
            </a:r>
          </a:p>
          <a:p>
            <a:pPr lvl="1"/>
            <a:r>
              <a:rPr lang="en-US" sz="2400" dirty="0"/>
              <a:t>It accepts the text typed by the user and sends it over the console connection to the </a:t>
            </a:r>
            <a:r>
              <a:rPr lang="en-US" sz="2400" dirty="0" smtClean="0"/>
              <a:t>switch</a:t>
            </a:r>
          </a:p>
          <a:p>
            <a:pPr lvl="1"/>
            <a:r>
              <a:rPr lang="en-US" sz="2400" dirty="0"/>
              <a:t>The emulator must be configured to use the PC’s serial port to match the settings on the </a:t>
            </a:r>
            <a:r>
              <a:rPr lang="en-US" sz="2400" dirty="0" smtClean="0"/>
              <a:t>switch’s </a:t>
            </a:r>
            <a:r>
              <a:rPr lang="en-US" sz="2400" dirty="0"/>
              <a:t>console port settings</a:t>
            </a:r>
          </a:p>
        </p:txBody>
      </p:sp>
    </p:spTree>
    <p:extLst>
      <p:ext uri="{BB962C8B-B14F-4D97-AF65-F5344CB8AC3E}">
        <p14:creationId xmlns:p14="http://schemas.microsoft.com/office/powerpoint/2010/main" val="783761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lstStyle/>
          <a:p>
            <a:r>
              <a:rPr lang="en-US" dirty="0" smtClean="0"/>
              <a:t>Emulator settings</a:t>
            </a:r>
          </a:p>
          <a:p>
            <a:pPr lvl="1">
              <a:buFont typeface="Wingdings" panose="05000000000000000000" pitchFamily="2" charset="2"/>
              <a:buChar char="q"/>
            </a:pPr>
            <a:r>
              <a:rPr lang="en-US" dirty="0" smtClean="0"/>
              <a:t> 9600 bits/second</a:t>
            </a:r>
          </a:p>
          <a:p>
            <a:pPr lvl="1">
              <a:buFont typeface="Wingdings" panose="05000000000000000000" pitchFamily="2" charset="2"/>
              <a:buChar char="q"/>
            </a:pPr>
            <a:r>
              <a:rPr lang="en-US" dirty="0" smtClean="0"/>
              <a:t> No </a:t>
            </a:r>
            <a:r>
              <a:rPr lang="en-US" dirty="0"/>
              <a:t>hardware flow </a:t>
            </a:r>
            <a:r>
              <a:rPr lang="en-US" dirty="0" smtClean="0"/>
              <a:t>control</a:t>
            </a:r>
          </a:p>
          <a:p>
            <a:pPr lvl="1">
              <a:buFont typeface="Wingdings" panose="05000000000000000000" pitchFamily="2" charset="2"/>
              <a:buChar char="q"/>
            </a:pPr>
            <a:r>
              <a:rPr lang="en-US" dirty="0"/>
              <a:t> 8-bit </a:t>
            </a:r>
            <a:r>
              <a:rPr lang="en-US" dirty="0" smtClean="0"/>
              <a:t>ASCII</a:t>
            </a:r>
          </a:p>
          <a:p>
            <a:pPr lvl="1">
              <a:buFont typeface="Wingdings" panose="05000000000000000000" pitchFamily="2" charset="2"/>
              <a:buChar char="q"/>
            </a:pPr>
            <a:r>
              <a:rPr lang="en-US" dirty="0"/>
              <a:t> No parity </a:t>
            </a:r>
            <a:r>
              <a:rPr lang="en-US" dirty="0" smtClean="0"/>
              <a:t>bits</a:t>
            </a:r>
          </a:p>
          <a:p>
            <a:pPr lvl="1">
              <a:buFont typeface="Wingdings" panose="05000000000000000000" pitchFamily="2" charset="2"/>
              <a:buChar char="q"/>
            </a:pPr>
            <a:r>
              <a:rPr lang="en-US" dirty="0"/>
              <a:t> stop bit</a:t>
            </a:r>
          </a:p>
        </p:txBody>
      </p:sp>
    </p:spTree>
    <p:extLst>
      <p:ext uri="{BB962C8B-B14F-4D97-AF65-F5344CB8AC3E}">
        <p14:creationId xmlns:p14="http://schemas.microsoft.com/office/powerpoint/2010/main" val="4089788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pic>
        <p:nvPicPr>
          <p:cNvPr id="4" name="Content Placeholder 3"/>
          <p:cNvPicPr>
            <a:picLocks noGrp="1" noChangeAspect="1"/>
          </p:cNvPicPr>
          <p:nvPr>
            <p:ph idx="1"/>
          </p:nvPr>
        </p:nvPicPr>
        <p:blipFill>
          <a:blip r:embed="rId2"/>
          <a:stretch>
            <a:fillRect/>
          </a:stretch>
        </p:blipFill>
        <p:spPr>
          <a:xfrm>
            <a:off x="1905000" y="2057400"/>
            <a:ext cx="5257800" cy="3083453"/>
          </a:xfrm>
          <a:prstGeom prst="rect">
            <a:avLst/>
          </a:prstGeom>
        </p:spPr>
      </p:pic>
    </p:spTree>
    <p:extLst>
      <p:ext uri="{BB962C8B-B14F-4D97-AF65-F5344CB8AC3E}">
        <p14:creationId xmlns:p14="http://schemas.microsoft.com/office/powerpoint/2010/main" val="1608844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r>
              <a:rPr lang="en-US" sz="2800" dirty="0" smtClean="0"/>
              <a:t>Initial configuration of ISR </a:t>
            </a:r>
            <a:r>
              <a:rPr lang="en-US" sz="2400" dirty="0" smtClean="0"/>
              <a:t>(Integrated Service Router)</a:t>
            </a:r>
          </a:p>
          <a:p>
            <a:pPr lvl="1">
              <a:buFont typeface="Wingdings" panose="05000000000000000000" pitchFamily="2" charset="2"/>
              <a:buChar char="§"/>
            </a:pPr>
            <a:r>
              <a:rPr lang="en-US" sz="2000" dirty="0" smtClean="0">
                <a:solidFill>
                  <a:srgbClr val="7030A0"/>
                </a:solidFill>
              </a:rPr>
              <a:t>Would </a:t>
            </a:r>
            <a:r>
              <a:rPr lang="en-US" sz="2000" dirty="0">
                <a:solidFill>
                  <a:srgbClr val="7030A0"/>
                </a:solidFill>
              </a:rPr>
              <a:t>you like to enter the initial configuration dialog? [yes/no</a:t>
            </a:r>
            <a:r>
              <a:rPr lang="en-US" sz="2000" dirty="0" smtClean="0">
                <a:solidFill>
                  <a:srgbClr val="7030A0"/>
                </a:solidFill>
              </a:rPr>
              <a:t>]: </a:t>
            </a:r>
            <a:r>
              <a:rPr lang="en-US" sz="2000" dirty="0" smtClean="0"/>
              <a:t>yes</a:t>
            </a:r>
          </a:p>
          <a:p>
            <a:pPr lvl="1">
              <a:buFont typeface="Wingdings" panose="05000000000000000000" pitchFamily="2" charset="2"/>
              <a:buChar char="§"/>
            </a:pPr>
            <a:r>
              <a:rPr lang="en-US" sz="2000" dirty="0">
                <a:solidFill>
                  <a:srgbClr val="7030A0"/>
                </a:solidFill>
              </a:rPr>
              <a:t>Would you like to enter basic management setup? [yes/no</a:t>
            </a:r>
            <a:r>
              <a:rPr lang="en-US" sz="2000" dirty="0" smtClean="0">
                <a:solidFill>
                  <a:srgbClr val="7030A0"/>
                </a:solidFill>
              </a:rPr>
              <a:t>]: </a:t>
            </a:r>
            <a:r>
              <a:rPr lang="en-US" sz="2000" dirty="0" smtClean="0"/>
              <a:t>yes</a:t>
            </a:r>
          </a:p>
          <a:p>
            <a:pPr lvl="1">
              <a:buFont typeface="Wingdings" panose="05000000000000000000" pitchFamily="2" charset="2"/>
              <a:buChar char="§"/>
            </a:pPr>
            <a:r>
              <a:rPr lang="en-US" sz="2000" dirty="0">
                <a:solidFill>
                  <a:srgbClr val="7030A0"/>
                </a:solidFill>
              </a:rPr>
              <a:t>Enter host name [Router</a:t>
            </a:r>
            <a:r>
              <a:rPr lang="en-US" sz="2000" dirty="0" smtClean="0">
                <a:solidFill>
                  <a:srgbClr val="7030A0"/>
                </a:solidFill>
              </a:rPr>
              <a:t>]: </a:t>
            </a:r>
            <a:r>
              <a:rPr lang="en-US" sz="2000" dirty="0" smtClean="0"/>
              <a:t>MCS</a:t>
            </a:r>
          </a:p>
          <a:p>
            <a:pPr lvl="1">
              <a:buFont typeface="Wingdings" panose="05000000000000000000" pitchFamily="2" charset="2"/>
              <a:buChar char="§"/>
            </a:pPr>
            <a:r>
              <a:rPr lang="en-US" sz="2000" dirty="0">
                <a:solidFill>
                  <a:srgbClr val="7030A0"/>
                </a:solidFill>
              </a:rPr>
              <a:t>Enter enable secret</a:t>
            </a:r>
            <a:r>
              <a:rPr lang="en-US" sz="2000" dirty="0" smtClean="0">
                <a:solidFill>
                  <a:srgbClr val="7030A0"/>
                </a:solidFill>
              </a:rPr>
              <a:t>: </a:t>
            </a:r>
            <a:r>
              <a:rPr lang="en-US" sz="2000" dirty="0" err="1" smtClean="0"/>
              <a:t>meer</a:t>
            </a:r>
            <a:endParaRPr lang="en-US" sz="2000" dirty="0" smtClean="0"/>
          </a:p>
          <a:p>
            <a:pPr lvl="1">
              <a:buFont typeface="Wingdings" panose="05000000000000000000" pitchFamily="2" charset="2"/>
              <a:buChar char="§"/>
            </a:pPr>
            <a:r>
              <a:rPr lang="en-US" sz="2000" dirty="0">
                <a:solidFill>
                  <a:srgbClr val="7030A0"/>
                </a:solidFill>
              </a:rPr>
              <a:t>Enter enable password</a:t>
            </a:r>
            <a:r>
              <a:rPr lang="en-US" sz="2000" dirty="0" smtClean="0">
                <a:solidFill>
                  <a:srgbClr val="7030A0"/>
                </a:solidFill>
              </a:rPr>
              <a:t>: </a:t>
            </a:r>
            <a:r>
              <a:rPr lang="en-US" sz="2000" dirty="0" err="1" smtClean="0"/>
              <a:t>nicaas</a:t>
            </a:r>
            <a:endParaRPr lang="en-US" sz="2000" dirty="0" smtClean="0"/>
          </a:p>
          <a:p>
            <a:pPr lvl="1">
              <a:buFont typeface="Wingdings" panose="05000000000000000000" pitchFamily="2" charset="2"/>
              <a:buChar char="§"/>
            </a:pPr>
            <a:r>
              <a:rPr lang="en-US" sz="2000" dirty="0">
                <a:solidFill>
                  <a:srgbClr val="7030A0"/>
                </a:solidFill>
              </a:rPr>
              <a:t>Enter virtual terminal password</a:t>
            </a:r>
            <a:r>
              <a:rPr lang="en-US" sz="2000" dirty="0" smtClean="0">
                <a:solidFill>
                  <a:srgbClr val="7030A0"/>
                </a:solidFill>
              </a:rPr>
              <a:t>: </a:t>
            </a:r>
            <a:r>
              <a:rPr lang="en-US" sz="2000" dirty="0" smtClean="0"/>
              <a:t>test</a:t>
            </a:r>
          </a:p>
          <a:p>
            <a:pPr lvl="1">
              <a:buFont typeface="Wingdings" panose="05000000000000000000" pitchFamily="2" charset="2"/>
              <a:buChar char="§"/>
            </a:pPr>
            <a:r>
              <a:rPr lang="en-US" sz="2000" dirty="0">
                <a:solidFill>
                  <a:srgbClr val="7030A0"/>
                </a:solidFill>
              </a:rPr>
              <a:t>Configure SNMP Network Management? [no</a:t>
            </a:r>
            <a:r>
              <a:rPr lang="en-US" sz="2000" dirty="0" smtClean="0">
                <a:solidFill>
                  <a:srgbClr val="7030A0"/>
                </a:solidFill>
              </a:rPr>
              <a:t>]: </a:t>
            </a:r>
            <a:r>
              <a:rPr lang="en-US" sz="2000" dirty="0" smtClean="0"/>
              <a:t>no</a:t>
            </a:r>
          </a:p>
          <a:p>
            <a:pPr lvl="1">
              <a:buFont typeface="Wingdings" panose="05000000000000000000" pitchFamily="2" charset="2"/>
              <a:buChar char="§"/>
            </a:pPr>
            <a:r>
              <a:rPr lang="en-US" sz="2000" dirty="0">
                <a:solidFill>
                  <a:srgbClr val="7030A0"/>
                </a:solidFill>
              </a:rPr>
              <a:t>Enter interface name used to connect to </a:t>
            </a:r>
            <a:r>
              <a:rPr lang="en-US" sz="2000" dirty="0" smtClean="0">
                <a:solidFill>
                  <a:srgbClr val="7030A0"/>
                </a:solidFill>
              </a:rPr>
              <a:t>the management </a:t>
            </a:r>
            <a:r>
              <a:rPr lang="en-US" sz="2000" dirty="0">
                <a:solidFill>
                  <a:srgbClr val="7030A0"/>
                </a:solidFill>
              </a:rPr>
              <a:t>network from the above interface summary: </a:t>
            </a:r>
            <a:r>
              <a:rPr lang="en-US" sz="2000" dirty="0" smtClean="0">
                <a:solidFill>
                  <a:srgbClr val="7030A0"/>
                </a:solidFill>
              </a:rPr>
              <a:t> </a:t>
            </a:r>
            <a:r>
              <a:rPr lang="en-US" sz="2000" dirty="0"/>
              <a:t>Serial0/1/0</a:t>
            </a:r>
            <a:endParaRPr lang="en-US" sz="2000" dirty="0" smtClean="0">
              <a:solidFill>
                <a:srgbClr val="7030A0"/>
              </a:solidFill>
            </a:endParaRPr>
          </a:p>
          <a:p>
            <a:pPr marL="457200" lvl="1" indent="0">
              <a:buNone/>
            </a:pPr>
            <a:endParaRPr lang="en-US" sz="2400" dirty="0"/>
          </a:p>
        </p:txBody>
      </p:sp>
    </p:spTree>
    <p:extLst>
      <p:ext uri="{BB962C8B-B14F-4D97-AF65-F5344CB8AC3E}">
        <p14:creationId xmlns:p14="http://schemas.microsoft.com/office/powerpoint/2010/main" val="1972455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1143000" y="2514600"/>
            <a:ext cx="6705600" cy="2438400"/>
          </a:xfrm>
          <a:prstGeom prst="rect">
            <a:avLst/>
          </a:prstGeom>
          <a:noFill/>
          <a:ln w="9525">
            <a:noFill/>
            <a:miter lim="800000"/>
            <a:headEnd/>
            <a:tailEnd/>
          </a:ln>
          <a:effectLst/>
        </p:spPr>
      </p:pic>
    </p:spTree>
    <p:extLst>
      <p:ext uri="{BB962C8B-B14F-4D97-AF65-F5344CB8AC3E}">
        <p14:creationId xmlns:p14="http://schemas.microsoft.com/office/powerpoint/2010/main" val="35644776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US" sz="2400" dirty="0">
                <a:solidFill>
                  <a:srgbClr val="7030A0"/>
                </a:solidFill>
              </a:rPr>
              <a:t>Configure IP on this interface? [yes</a:t>
            </a:r>
            <a:r>
              <a:rPr lang="en-US" sz="2400" dirty="0" smtClean="0">
                <a:solidFill>
                  <a:srgbClr val="7030A0"/>
                </a:solidFill>
              </a:rPr>
              <a:t>]: </a:t>
            </a:r>
            <a:r>
              <a:rPr lang="en-US" sz="2400" dirty="0" smtClean="0"/>
              <a:t>yes</a:t>
            </a:r>
          </a:p>
          <a:p>
            <a:pPr>
              <a:buFont typeface="Wingdings" panose="05000000000000000000" pitchFamily="2" charset="2"/>
              <a:buChar char="§"/>
            </a:pPr>
            <a:r>
              <a:rPr lang="en-US" sz="2400" dirty="0">
                <a:solidFill>
                  <a:srgbClr val="7030A0"/>
                </a:solidFill>
              </a:rPr>
              <a:t>IP address for this interface: </a:t>
            </a:r>
            <a:r>
              <a:rPr lang="en-US" sz="2400" dirty="0" smtClean="0"/>
              <a:t>200.200.200.200</a:t>
            </a:r>
          </a:p>
          <a:p>
            <a:pPr>
              <a:buFont typeface="Wingdings" panose="05000000000000000000" pitchFamily="2" charset="2"/>
              <a:buChar char="§"/>
            </a:pPr>
            <a:r>
              <a:rPr lang="en-US" sz="2400" dirty="0">
                <a:solidFill>
                  <a:srgbClr val="7030A0"/>
                </a:solidFill>
              </a:rPr>
              <a:t>Subnet mask for this interface [255.255.255.0] : </a:t>
            </a:r>
            <a:r>
              <a:rPr lang="en-US" sz="2200" dirty="0" smtClean="0"/>
              <a:t>255.255.255.0</a:t>
            </a:r>
            <a:endParaRPr lang="en-US" sz="2200" dirty="0" smtClean="0">
              <a:solidFill>
                <a:srgbClr val="7030A0"/>
              </a:solidFill>
            </a:endParaRPr>
          </a:p>
          <a:p>
            <a:pPr>
              <a:buFont typeface="Wingdings" panose="05000000000000000000" pitchFamily="2" charset="2"/>
              <a:buChar char="§"/>
            </a:pPr>
            <a:r>
              <a:rPr lang="en-US" sz="2200" dirty="0">
                <a:solidFill>
                  <a:srgbClr val="7030A0"/>
                </a:solidFill>
              </a:rPr>
              <a:t>[0] Go to the IOS command prompt without saving this </a:t>
            </a:r>
            <a:r>
              <a:rPr lang="en-US" sz="2200" dirty="0" err="1">
                <a:solidFill>
                  <a:srgbClr val="7030A0"/>
                </a:solidFill>
              </a:rPr>
              <a:t>config</a:t>
            </a:r>
            <a:r>
              <a:rPr lang="en-US" sz="2200" dirty="0">
                <a:solidFill>
                  <a:srgbClr val="7030A0"/>
                </a:solidFill>
              </a:rPr>
              <a:t>.</a:t>
            </a:r>
          </a:p>
          <a:p>
            <a:pPr>
              <a:buFont typeface="Wingdings" panose="05000000000000000000" pitchFamily="2" charset="2"/>
              <a:buChar char="§"/>
            </a:pPr>
            <a:r>
              <a:rPr lang="en-US" sz="2200" dirty="0">
                <a:solidFill>
                  <a:srgbClr val="7030A0"/>
                </a:solidFill>
              </a:rPr>
              <a:t>[1] Return back to the setup without saving this </a:t>
            </a:r>
            <a:r>
              <a:rPr lang="en-US" sz="2200" dirty="0" err="1">
                <a:solidFill>
                  <a:srgbClr val="7030A0"/>
                </a:solidFill>
              </a:rPr>
              <a:t>config</a:t>
            </a:r>
            <a:r>
              <a:rPr lang="en-US" sz="2200" dirty="0">
                <a:solidFill>
                  <a:srgbClr val="7030A0"/>
                </a:solidFill>
              </a:rPr>
              <a:t>.</a:t>
            </a:r>
          </a:p>
          <a:p>
            <a:pPr>
              <a:buFont typeface="Wingdings" panose="05000000000000000000" pitchFamily="2" charset="2"/>
              <a:buChar char="§"/>
            </a:pPr>
            <a:r>
              <a:rPr lang="en-US" sz="2200" dirty="0">
                <a:solidFill>
                  <a:srgbClr val="7030A0"/>
                </a:solidFill>
              </a:rPr>
              <a:t>[2] Save this configuration to </a:t>
            </a:r>
            <a:r>
              <a:rPr lang="en-US" sz="2200" dirty="0" err="1">
                <a:solidFill>
                  <a:srgbClr val="7030A0"/>
                </a:solidFill>
              </a:rPr>
              <a:t>nvram</a:t>
            </a:r>
            <a:r>
              <a:rPr lang="en-US" sz="2200" dirty="0">
                <a:solidFill>
                  <a:srgbClr val="7030A0"/>
                </a:solidFill>
              </a:rPr>
              <a:t> and exit</a:t>
            </a:r>
            <a:r>
              <a:rPr lang="en-US" sz="2200" dirty="0" smtClean="0">
                <a:solidFill>
                  <a:srgbClr val="7030A0"/>
                </a:solidFill>
              </a:rPr>
              <a:t>.</a:t>
            </a:r>
            <a:endParaRPr lang="en-US" sz="2200" dirty="0">
              <a:solidFill>
                <a:srgbClr val="7030A0"/>
              </a:solidFill>
            </a:endParaRPr>
          </a:p>
          <a:p>
            <a:pPr>
              <a:buFont typeface="Wingdings" panose="05000000000000000000" pitchFamily="2" charset="2"/>
              <a:buChar char="§"/>
            </a:pPr>
            <a:r>
              <a:rPr lang="en-US" sz="2200" dirty="0">
                <a:solidFill>
                  <a:srgbClr val="7030A0"/>
                </a:solidFill>
              </a:rPr>
              <a:t>Enter your selection [2]: </a:t>
            </a:r>
            <a:r>
              <a:rPr lang="en-US" sz="2200" dirty="0" smtClean="0">
                <a:solidFill>
                  <a:srgbClr val="7030A0"/>
                </a:solidFill>
              </a:rPr>
              <a:t> </a:t>
            </a:r>
            <a:r>
              <a:rPr lang="en-US" sz="2200" dirty="0" smtClean="0"/>
              <a:t>2</a:t>
            </a:r>
          </a:p>
          <a:p>
            <a:pPr>
              <a:buFont typeface="Wingdings" panose="05000000000000000000" pitchFamily="2" charset="2"/>
              <a:buChar char="§"/>
            </a:pPr>
            <a:r>
              <a:rPr lang="en-US" sz="2400" dirty="0" smtClean="0">
                <a:solidFill>
                  <a:srgbClr val="7030A0"/>
                </a:solidFill>
              </a:rPr>
              <a:t>MCS&gt;</a:t>
            </a:r>
            <a:r>
              <a:rPr lang="en-US" sz="2400" dirty="0" smtClean="0"/>
              <a:t>enable</a:t>
            </a:r>
          </a:p>
          <a:p>
            <a:pPr>
              <a:buFont typeface="Wingdings" panose="05000000000000000000" pitchFamily="2" charset="2"/>
              <a:buChar char="§"/>
            </a:pPr>
            <a:r>
              <a:rPr lang="en-US" sz="2400" dirty="0">
                <a:solidFill>
                  <a:srgbClr val="7030A0"/>
                </a:solidFill>
              </a:rPr>
              <a:t>Password</a:t>
            </a:r>
            <a:r>
              <a:rPr lang="en-US" sz="2400" dirty="0" smtClean="0">
                <a:solidFill>
                  <a:srgbClr val="7030A0"/>
                </a:solidFill>
              </a:rPr>
              <a:t>:     </a:t>
            </a:r>
          </a:p>
          <a:p>
            <a:pPr>
              <a:buFont typeface="Wingdings" panose="05000000000000000000" pitchFamily="2" charset="2"/>
              <a:buChar char="§"/>
            </a:pPr>
            <a:r>
              <a:rPr lang="en-US" sz="2400" dirty="0" smtClean="0">
                <a:solidFill>
                  <a:srgbClr val="7030A0"/>
                </a:solidFill>
              </a:rPr>
              <a:t>MCS#</a:t>
            </a:r>
            <a:endParaRPr lang="en-US" sz="2400" dirty="0">
              <a:solidFill>
                <a:srgbClr val="7030A0"/>
              </a:solidFill>
            </a:endParaRPr>
          </a:p>
        </p:txBody>
      </p:sp>
    </p:spTree>
    <p:extLst>
      <p:ext uri="{BB962C8B-B14F-4D97-AF65-F5344CB8AC3E}">
        <p14:creationId xmlns:p14="http://schemas.microsoft.com/office/powerpoint/2010/main" val="938126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solidFill>
                <a:srgbClr val="003300"/>
              </a:solidFill>
            </a:endParaRPr>
          </a:p>
        </p:txBody>
      </p:sp>
      <p:sp>
        <p:nvSpPr>
          <p:cNvPr id="3" name="Content Placeholder 2"/>
          <p:cNvSpPr>
            <a:spLocks noGrp="1"/>
          </p:cNvSpPr>
          <p:nvPr>
            <p:ph idx="1"/>
          </p:nvPr>
        </p:nvSpPr>
        <p:spPr/>
        <p:txBody>
          <a:bodyPr>
            <a:normAutofit/>
          </a:bodyPr>
          <a:lstStyle/>
          <a:p>
            <a:r>
              <a:rPr lang="en-US" b="1" dirty="0"/>
              <a:t>Editing and Help </a:t>
            </a:r>
            <a:r>
              <a:rPr lang="en-US" b="1" dirty="0" smtClean="0"/>
              <a:t>Features</a:t>
            </a:r>
          </a:p>
          <a:p>
            <a:pPr lvl="1"/>
            <a:r>
              <a:rPr lang="en-US" dirty="0"/>
              <a:t>By using a question mark (?) at any prompt, you can see the list </a:t>
            </a:r>
            <a:r>
              <a:rPr lang="en-US" dirty="0" smtClean="0"/>
              <a:t>of commands </a:t>
            </a:r>
            <a:r>
              <a:rPr lang="en-US" dirty="0"/>
              <a:t>available from that </a:t>
            </a:r>
            <a:r>
              <a:rPr lang="en-US" dirty="0" smtClean="0"/>
              <a:t>prompt</a:t>
            </a:r>
          </a:p>
          <a:p>
            <a:pPr lvl="1"/>
            <a:r>
              <a:rPr lang="en-US" dirty="0"/>
              <a:t>Router</a:t>
            </a:r>
            <a:r>
              <a:rPr lang="en-US" dirty="0" smtClean="0"/>
              <a:t>#</a:t>
            </a:r>
            <a:r>
              <a:rPr lang="en-US" b="1" dirty="0" smtClean="0"/>
              <a:t>?</a:t>
            </a:r>
          </a:p>
          <a:p>
            <a:pPr lvl="1"/>
            <a:r>
              <a:rPr lang="en-US" sz="2400" dirty="0" smtClean="0">
                <a:solidFill>
                  <a:srgbClr val="FF0000"/>
                </a:solidFill>
              </a:rPr>
              <a:t>clear </a:t>
            </a:r>
            <a:r>
              <a:rPr lang="en-US" sz="2400" dirty="0" smtClean="0">
                <a:solidFill>
                  <a:srgbClr val="006600"/>
                </a:solidFill>
              </a:rPr>
              <a:t>		     </a:t>
            </a:r>
            <a:r>
              <a:rPr lang="en-US" sz="2400" dirty="0" smtClean="0"/>
              <a:t>Reset functions</a:t>
            </a:r>
          </a:p>
          <a:p>
            <a:pPr lvl="1"/>
            <a:r>
              <a:rPr lang="en-US" sz="2400" dirty="0" smtClean="0">
                <a:solidFill>
                  <a:srgbClr val="FF0000"/>
                </a:solidFill>
              </a:rPr>
              <a:t>clock </a:t>
            </a:r>
            <a:r>
              <a:rPr lang="en-US" sz="2400" dirty="0" smtClean="0">
                <a:solidFill>
                  <a:srgbClr val="006600"/>
                </a:solidFill>
              </a:rPr>
              <a:t>		    </a:t>
            </a:r>
            <a:r>
              <a:rPr lang="en-US" sz="2400" dirty="0" smtClean="0"/>
              <a:t>Manage </a:t>
            </a:r>
            <a:r>
              <a:rPr lang="en-US" sz="2400" dirty="0"/>
              <a:t>the system </a:t>
            </a:r>
            <a:r>
              <a:rPr lang="en-US" sz="2400" dirty="0" smtClean="0"/>
              <a:t>clock</a:t>
            </a:r>
          </a:p>
          <a:p>
            <a:pPr lvl="1"/>
            <a:r>
              <a:rPr lang="en-US" sz="2400" dirty="0">
                <a:solidFill>
                  <a:srgbClr val="FF0000"/>
                </a:solidFill>
              </a:rPr>
              <a:t>enable </a:t>
            </a:r>
            <a:r>
              <a:rPr lang="en-US" sz="2400" dirty="0" smtClean="0">
                <a:solidFill>
                  <a:srgbClr val="006600"/>
                </a:solidFill>
              </a:rPr>
              <a:t>		    </a:t>
            </a:r>
            <a:r>
              <a:rPr lang="en-US" sz="2400" dirty="0" smtClean="0"/>
              <a:t>Turn </a:t>
            </a:r>
            <a:r>
              <a:rPr lang="en-US" sz="2400" dirty="0"/>
              <a:t>on privileged commands</a:t>
            </a:r>
            <a:endParaRPr lang="en-US" sz="2400" dirty="0" smtClean="0">
              <a:solidFill>
                <a:srgbClr val="006600"/>
              </a:solidFill>
            </a:endParaRPr>
          </a:p>
          <a:p>
            <a:pPr lvl="1"/>
            <a:endParaRPr lang="en-US" dirty="0">
              <a:solidFill>
                <a:srgbClr val="0066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a:bodyPr>
          <a:lstStyle/>
          <a:p>
            <a:r>
              <a:rPr lang="en-US" sz="2800" dirty="0"/>
              <a:t>To find commands that start with a certain letter, use the letter and </a:t>
            </a:r>
            <a:r>
              <a:rPr lang="en-US" sz="2800" dirty="0" smtClean="0"/>
              <a:t>the question </a:t>
            </a:r>
            <a:r>
              <a:rPr lang="en-US" sz="2800" dirty="0"/>
              <a:t>mark (?) with no space between </a:t>
            </a:r>
            <a:r>
              <a:rPr lang="en-US" sz="2800" dirty="0" smtClean="0"/>
              <a:t>them</a:t>
            </a:r>
          </a:p>
          <a:p>
            <a:r>
              <a:rPr lang="en-US" sz="2800" dirty="0" err="1"/>
              <a:t>Router#</a:t>
            </a:r>
            <a:r>
              <a:rPr lang="en-US" sz="2800" b="1" dirty="0" err="1">
                <a:solidFill>
                  <a:srgbClr val="006600"/>
                </a:solidFill>
              </a:rPr>
              <a:t>c</a:t>
            </a:r>
            <a:r>
              <a:rPr lang="en-US" sz="2800" b="1" dirty="0" smtClean="0">
                <a:solidFill>
                  <a:srgbClr val="006600"/>
                </a:solidFill>
              </a:rPr>
              <a:t>?</a:t>
            </a:r>
          </a:p>
          <a:p>
            <a:r>
              <a:rPr lang="en-US" sz="2800" dirty="0" smtClean="0">
                <a:solidFill>
                  <a:srgbClr val="FF0000"/>
                </a:solidFill>
              </a:rPr>
              <a:t>Clear	 clock	 </a:t>
            </a:r>
            <a:r>
              <a:rPr lang="en-US" sz="2800" dirty="0">
                <a:solidFill>
                  <a:srgbClr val="FF0000"/>
                </a:solidFill>
              </a:rPr>
              <a:t>configure </a:t>
            </a:r>
            <a:r>
              <a:rPr lang="en-US" sz="2800" dirty="0" smtClean="0">
                <a:solidFill>
                  <a:srgbClr val="FF0000"/>
                </a:solidFill>
              </a:rPr>
              <a:t>	connect	 copy</a:t>
            </a:r>
          </a:p>
          <a:p>
            <a:r>
              <a:rPr lang="en-US" sz="2800" dirty="0"/>
              <a:t>To find the next command in a string, type the first command and then </a:t>
            </a:r>
            <a:r>
              <a:rPr lang="en-US" sz="2800" dirty="0" smtClean="0"/>
              <a:t>a question mark</a:t>
            </a:r>
          </a:p>
          <a:p>
            <a:r>
              <a:rPr lang="en-US" sz="2800" dirty="0" err="1"/>
              <a:t>Router#</a:t>
            </a:r>
            <a:r>
              <a:rPr lang="en-US" sz="2800" b="1" dirty="0" err="1"/>
              <a:t>clock</a:t>
            </a:r>
            <a:r>
              <a:rPr lang="en-US" sz="2800" b="1" dirty="0"/>
              <a:t> </a:t>
            </a:r>
            <a:r>
              <a:rPr lang="en-US" sz="2800" b="1" dirty="0" smtClean="0"/>
              <a:t>?</a:t>
            </a:r>
          </a:p>
          <a:p>
            <a:r>
              <a:rPr lang="en-US" sz="2800" dirty="0">
                <a:solidFill>
                  <a:srgbClr val="FF0000"/>
                </a:solidFill>
              </a:rPr>
              <a:t>set </a:t>
            </a:r>
            <a:r>
              <a:rPr lang="en-US" sz="2800" dirty="0" err="1">
                <a:solidFill>
                  <a:srgbClr val="FF0000"/>
                </a:solidFill>
              </a:rPr>
              <a:t>Set</a:t>
            </a:r>
            <a:r>
              <a:rPr lang="en-US" sz="2800" dirty="0">
                <a:solidFill>
                  <a:srgbClr val="FF0000"/>
                </a:solidFill>
              </a:rPr>
              <a:t> the time and date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a:bodyPr>
          <a:lstStyle/>
          <a:p>
            <a:r>
              <a:rPr lang="en-US" sz="2800" dirty="0"/>
              <a:t>By typing the command clock, then a space and a question mark, </a:t>
            </a:r>
            <a:r>
              <a:rPr lang="en-US" sz="2800" dirty="0" smtClean="0"/>
              <a:t>you </a:t>
            </a:r>
            <a:r>
              <a:rPr lang="en-US" sz="2800" dirty="0"/>
              <a:t>will get a list of the next possible commands and what they </a:t>
            </a:r>
            <a:r>
              <a:rPr lang="en-US" sz="2800" dirty="0" smtClean="0"/>
              <a:t>do</a:t>
            </a:r>
          </a:p>
          <a:p>
            <a:r>
              <a:rPr lang="en-US" dirty="0" smtClean="0"/>
              <a:t>Basic “show” commands</a:t>
            </a:r>
          </a:p>
          <a:p>
            <a:pPr lvl="1"/>
            <a:r>
              <a:rPr lang="en-US" dirty="0" err="1" smtClean="0"/>
              <a:t>Router#</a:t>
            </a:r>
            <a:r>
              <a:rPr lang="en-US" b="1" dirty="0" err="1" smtClean="0"/>
              <a:t>show</a:t>
            </a:r>
            <a:r>
              <a:rPr lang="en-US" b="1" dirty="0" smtClean="0"/>
              <a:t> history</a:t>
            </a:r>
          </a:p>
          <a:p>
            <a:pPr lvl="1"/>
            <a:r>
              <a:rPr lang="en-US" dirty="0" smtClean="0"/>
              <a:t> </a:t>
            </a:r>
            <a:r>
              <a:rPr lang="en-US" dirty="0"/>
              <a:t>Use the command show history to see the last 10 commands entered </a:t>
            </a:r>
            <a:r>
              <a:rPr lang="en-US" dirty="0" smtClean="0"/>
              <a:t>on the router</a:t>
            </a:r>
          </a:p>
          <a:p>
            <a:pPr lvl="1"/>
            <a:r>
              <a:rPr lang="en-US" dirty="0" err="1" smtClean="0"/>
              <a:t>Router#</a:t>
            </a:r>
            <a:r>
              <a:rPr lang="en-US" b="1" dirty="0" err="1" smtClean="0"/>
              <a:t>show</a:t>
            </a:r>
            <a:r>
              <a:rPr lang="en-US" b="1" dirty="0" smtClean="0"/>
              <a:t> terminal</a:t>
            </a:r>
          </a:p>
          <a:p>
            <a:pPr lvl="1"/>
            <a:r>
              <a:rPr lang="en-US" dirty="0" smtClean="0"/>
              <a:t>To </a:t>
            </a:r>
            <a:r>
              <a:rPr lang="en-US" dirty="0"/>
              <a:t>verify the terminal </a:t>
            </a:r>
            <a:r>
              <a:rPr lang="en-US" dirty="0" smtClean="0"/>
              <a:t>history size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lnSpcReduction="10000"/>
          </a:bodyPr>
          <a:lstStyle/>
          <a:p>
            <a:r>
              <a:rPr lang="en-US" sz="2800" dirty="0" err="1"/>
              <a:t>Router#</a:t>
            </a:r>
            <a:r>
              <a:rPr lang="en-US" sz="2800" b="1" dirty="0" err="1"/>
              <a:t>terminal</a:t>
            </a:r>
            <a:r>
              <a:rPr lang="en-US" sz="2800" b="1" dirty="0"/>
              <a:t> history size </a:t>
            </a:r>
            <a:r>
              <a:rPr lang="en-US" sz="2800" b="1" dirty="0" smtClean="0"/>
              <a:t>?</a:t>
            </a:r>
          </a:p>
          <a:p>
            <a:r>
              <a:rPr lang="en-US" sz="2800" dirty="0">
                <a:solidFill>
                  <a:srgbClr val="FF0000"/>
                </a:solidFill>
              </a:rPr>
              <a:t>&lt;0-256&gt; Size of history </a:t>
            </a:r>
            <a:r>
              <a:rPr lang="en-US" sz="2800" dirty="0" smtClean="0">
                <a:solidFill>
                  <a:srgbClr val="FF0000"/>
                </a:solidFill>
              </a:rPr>
              <a:t>buffer</a:t>
            </a:r>
          </a:p>
          <a:p>
            <a:r>
              <a:rPr lang="en-US" sz="2800" dirty="0" err="1"/>
              <a:t>Router#</a:t>
            </a:r>
            <a:r>
              <a:rPr lang="en-US" sz="2800" b="1" dirty="0" err="1"/>
              <a:t>terminal</a:t>
            </a:r>
            <a:r>
              <a:rPr lang="en-US" sz="2800" b="1" dirty="0"/>
              <a:t> history size </a:t>
            </a:r>
            <a:r>
              <a:rPr lang="en-US" sz="2800" b="1" dirty="0" smtClean="0"/>
              <a:t>25</a:t>
            </a:r>
          </a:p>
          <a:p>
            <a:pPr lvl="1"/>
            <a:r>
              <a:rPr lang="en-US" sz="2400" dirty="0" smtClean="0"/>
              <a:t>Change </a:t>
            </a:r>
            <a:r>
              <a:rPr lang="en-US" sz="2400" dirty="0"/>
              <a:t>the size of the history </a:t>
            </a:r>
            <a:r>
              <a:rPr lang="en-US" sz="2400" dirty="0" smtClean="0"/>
              <a:t>buffer</a:t>
            </a:r>
          </a:p>
          <a:p>
            <a:r>
              <a:rPr lang="en-US" b="1" dirty="0"/>
              <a:t>Basic </a:t>
            </a:r>
            <a:r>
              <a:rPr lang="en-US" b="1" dirty="0" smtClean="0"/>
              <a:t>Router Information</a:t>
            </a:r>
          </a:p>
          <a:p>
            <a:pPr lvl="1"/>
            <a:r>
              <a:rPr lang="en-US" dirty="0"/>
              <a:t>The command show version will provide basic configuration for the </a:t>
            </a:r>
            <a:r>
              <a:rPr lang="en-US" dirty="0" smtClean="0"/>
              <a:t>system hardware </a:t>
            </a:r>
            <a:r>
              <a:rPr lang="en-US" dirty="0"/>
              <a:t>as well as the software version, the names and sources of </a:t>
            </a:r>
            <a:r>
              <a:rPr lang="en-US" dirty="0" smtClean="0"/>
              <a:t>configuration files</a:t>
            </a:r>
            <a:r>
              <a:rPr lang="en-US" dirty="0"/>
              <a:t>, and the boot </a:t>
            </a:r>
            <a:r>
              <a:rPr lang="en-US" dirty="0" smtClean="0"/>
              <a:t>images</a:t>
            </a:r>
          </a:p>
          <a:p>
            <a:pPr lvl="1"/>
            <a:r>
              <a:rPr lang="en-US" dirty="0" err="1" smtClean="0"/>
              <a:t>Router#</a:t>
            </a:r>
            <a:r>
              <a:rPr lang="en-US" b="1" dirty="0" err="1" smtClean="0"/>
              <a:t>show</a:t>
            </a:r>
            <a:r>
              <a:rPr lang="en-US" b="1" dirty="0" smtClean="0"/>
              <a:t> </a:t>
            </a:r>
            <a:r>
              <a:rPr lang="en-US" b="1" dirty="0"/>
              <a:t>version</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lnSpcReduction="10000"/>
          </a:bodyPr>
          <a:lstStyle/>
          <a:p>
            <a:r>
              <a:rPr lang="en-US" sz="2800" dirty="0" err="1"/>
              <a:t>Router#</a:t>
            </a:r>
            <a:r>
              <a:rPr lang="en-US" sz="2800" b="1" dirty="0" err="1"/>
              <a:t>show</a:t>
            </a:r>
            <a:r>
              <a:rPr lang="en-US" sz="2800" b="1" dirty="0"/>
              <a:t> </a:t>
            </a:r>
            <a:r>
              <a:rPr lang="en-US" sz="2800" b="1" dirty="0" smtClean="0"/>
              <a:t>version</a:t>
            </a:r>
          </a:p>
          <a:p>
            <a:pPr lvl="1"/>
            <a:r>
              <a:rPr lang="en-US" sz="2400" dirty="0" smtClean="0"/>
              <a:t>Display information about router hardware and IOS software version</a:t>
            </a:r>
          </a:p>
          <a:p>
            <a:r>
              <a:rPr lang="en-US" sz="2800" dirty="0" err="1" smtClean="0"/>
              <a:t>Router#</a:t>
            </a:r>
            <a:r>
              <a:rPr lang="en-US" sz="2800" b="1" dirty="0" err="1" smtClean="0"/>
              <a:t>show</a:t>
            </a:r>
            <a:r>
              <a:rPr lang="en-US" sz="2800" b="1" dirty="0" smtClean="0"/>
              <a:t> </a:t>
            </a:r>
            <a:r>
              <a:rPr lang="en-US" sz="2800" b="1" dirty="0" err="1" smtClean="0"/>
              <a:t>ip</a:t>
            </a:r>
            <a:r>
              <a:rPr lang="en-US" sz="2800" b="1" dirty="0" smtClean="0"/>
              <a:t> interface brief</a:t>
            </a:r>
          </a:p>
          <a:p>
            <a:pPr lvl="1"/>
            <a:r>
              <a:rPr lang="en-US" sz="2400" dirty="0" smtClean="0"/>
              <a:t>display all interfaces of router that router has like interface status in brief form (up or down), </a:t>
            </a:r>
            <a:r>
              <a:rPr lang="en-US" sz="2400" dirty="0" err="1" smtClean="0"/>
              <a:t>ip</a:t>
            </a:r>
            <a:r>
              <a:rPr lang="en-US" sz="2400" dirty="0" smtClean="0"/>
              <a:t> address (assigned or un-assigned)</a:t>
            </a:r>
          </a:p>
          <a:p>
            <a:r>
              <a:rPr lang="en-US" sz="2800" dirty="0" smtClean="0"/>
              <a:t>Router# </a:t>
            </a:r>
            <a:r>
              <a:rPr lang="en-US" sz="2800" b="1" dirty="0" smtClean="0"/>
              <a:t>show interface fa 0/0</a:t>
            </a:r>
          </a:p>
          <a:p>
            <a:pPr lvl="1"/>
            <a:r>
              <a:rPr lang="en-US" sz="2400" dirty="0" smtClean="0"/>
              <a:t>Display information about specific interface in detail form like interface status, IP address with subnet mask, encapsulation, bandwidth </a:t>
            </a:r>
            <a:r>
              <a:rPr lang="en-US" sz="2400" dirty="0" err="1" smtClean="0"/>
              <a:t>etc</a:t>
            </a:r>
            <a:endParaRPr lang="en-US" sz="2400" dirty="0" smtClean="0"/>
          </a:p>
          <a:p>
            <a:pPr lvl="1"/>
            <a:endParaRPr lang="en-US" sz="2400" dirty="0"/>
          </a:p>
          <a:p>
            <a:endParaRPr lang="en-US" dirty="0"/>
          </a:p>
        </p:txBody>
      </p:sp>
    </p:spTree>
    <p:extLst>
      <p:ext uri="{BB962C8B-B14F-4D97-AF65-F5344CB8AC3E}">
        <p14:creationId xmlns:p14="http://schemas.microsoft.com/office/powerpoint/2010/main" val="3860067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fontScale="92500"/>
          </a:bodyPr>
          <a:lstStyle/>
          <a:p>
            <a:r>
              <a:rPr lang="en-US" b="1" dirty="0"/>
              <a:t>Setting the </a:t>
            </a:r>
            <a:r>
              <a:rPr lang="en-US" b="1" dirty="0" smtClean="0"/>
              <a:t>Passwords</a:t>
            </a:r>
          </a:p>
          <a:p>
            <a:pPr lvl="1"/>
            <a:r>
              <a:rPr lang="en-US" dirty="0"/>
              <a:t>There are five passwords used to secure your Cisco </a:t>
            </a:r>
            <a:r>
              <a:rPr lang="en-US" dirty="0" smtClean="0"/>
              <a:t>routers</a:t>
            </a:r>
          </a:p>
          <a:p>
            <a:pPr lvl="1"/>
            <a:r>
              <a:rPr lang="en-US" dirty="0"/>
              <a:t>The first two </a:t>
            </a:r>
            <a:r>
              <a:rPr lang="en-US" dirty="0" smtClean="0"/>
              <a:t>passwords are </a:t>
            </a:r>
            <a:r>
              <a:rPr lang="en-US" dirty="0"/>
              <a:t>used to set your enable </a:t>
            </a:r>
            <a:r>
              <a:rPr lang="en-US" dirty="0" smtClean="0"/>
              <a:t>password </a:t>
            </a:r>
            <a:r>
              <a:rPr lang="en-US" sz="2600" dirty="0" smtClean="0"/>
              <a:t>(</a:t>
            </a:r>
            <a:r>
              <a:rPr lang="en-US" sz="2600" dirty="0"/>
              <a:t>Enable Password and Enable </a:t>
            </a:r>
            <a:r>
              <a:rPr lang="en-US" sz="2600" dirty="0" smtClean="0"/>
              <a:t>Secret)</a:t>
            </a:r>
          </a:p>
          <a:p>
            <a:pPr lvl="1"/>
            <a:r>
              <a:rPr lang="en-US" dirty="0"/>
              <a:t>This will prompt a user for a password when the command enable </a:t>
            </a:r>
            <a:r>
              <a:rPr lang="en-US" dirty="0" smtClean="0"/>
              <a:t>is used</a:t>
            </a:r>
          </a:p>
          <a:p>
            <a:pPr lvl="1"/>
            <a:r>
              <a:rPr lang="en-US" dirty="0"/>
              <a:t>The other three are used to configure a password when user mode </a:t>
            </a:r>
            <a:r>
              <a:rPr lang="en-US" dirty="0" smtClean="0"/>
              <a:t>is accessed </a:t>
            </a:r>
            <a:r>
              <a:rPr lang="en-US" dirty="0"/>
              <a:t>either through the console port, the auxiliary port, or Telnet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t>Enable </a:t>
            </a:r>
            <a:r>
              <a:rPr lang="en-US" b="1" dirty="0" smtClean="0"/>
              <a:t>Password &amp; Enable Secrete</a:t>
            </a:r>
          </a:p>
          <a:p>
            <a:pPr lvl="1"/>
            <a:r>
              <a:rPr lang="en-US" dirty="0" smtClean="0"/>
              <a:t>Set </a:t>
            </a:r>
            <a:r>
              <a:rPr lang="en-US" dirty="0"/>
              <a:t>the enable </a:t>
            </a:r>
            <a:r>
              <a:rPr lang="en-US" dirty="0" smtClean="0"/>
              <a:t>passwords &amp; secret </a:t>
            </a:r>
            <a:r>
              <a:rPr lang="en-US" dirty="0"/>
              <a:t>from global configuration </a:t>
            </a:r>
            <a:r>
              <a:rPr lang="en-US" dirty="0" smtClean="0"/>
              <a:t>mode</a:t>
            </a:r>
          </a:p>
          <a:p>
            <a:pPr lvl="1"/>
            <a:r>
              <a:rPr lang="en-US" dirty="0" smtClean="0"/>
              <a:t>Router(</a:t>
            </a:r>
            <a:r>
              <a:rPr lang="en-US" dirty="0" err="1" smtClean="0"/>
              <a:t>config</a:t>
            </a:r>
            <a:r>
              <a:rPr lang="en-US" dirty="0"/>
              <a:t>)#</a:t>
            </a:r>
            <a:r>
              <a:rPr lang="en-US" b="1" dirty="0"/>
              <a:t>enable password </a:t>
            </a:r>
            <a:r>
              <a:rPr lang="en-US" b="1" dirty="0" err="1" smtClean="0"/>
              <a:t>meer</a:t>
            </a:r>
            <a:endParaRPr lang="en-US" b="1" dirty="0" smtClean="0"/>
          </a:p>
          <a:p>
            <a:pPr lvl="1"/>
            <a:r>
              <a:rPr lang="en-US" dirty="0"/>
              <a:t>Router(</a:t>
            </a:r>
            <a:r>
              <a:rPr lang="en-US" dirty="0" err="1"/>
              <a:t>config</a:t>
            </a:r>
            <a:r>
              <a:rPr lang="en-US" dirty="0"/>
              <a:t>)#</a:t>
            </a:r>
            <a:r>
              <a:rPr lang="en-US" b="1" dirty="0"/>
              <a:t>enable secret </a:t>
            </a:r>
            <a:r>
              <a:rPr lang="en-US" b="1" dirty="0" err="1" smtClean="0"/>
              <a:t>mazari</a:t>
            </a:r>
            <a:endParaRPr lang="en-US" b="1" dirty="0" smtClean="0"/>
          </a:p>
          <a:p>
            <a:r>
              <a:rPr lang="en-US" sz="2800" dirty="0" smtClean="0"/>
              <a:t>Password</a:t>
            </a:r>
          </a:p>
          <a:p>
            <a:pPr lvl="1"/>
            <a:r>
              <a:rPr lang="en-US" sz="2400" dirty="0"/>
              <a:t>Is used to set the enable password on </a:t>
            </a:r>
            <a:r>
              <a:rPr lang="en-US" sz="2400" dirty="0" smtClean="0"/>
              <a:t>older versions (store in plain text form)</a:t>
            </a:r>
          </a:p>
          <a:p>
            <a:r>
              <a:rPr lang="en-US" sz="2800" dirty="0" smtClean="0"/>
              <a:t>Secret</a:t>
            </a:r>
          </a:p>
          <a:p>
            <a:pPr lvl="1"/>
            <a:r>
              <a:rPr lang="en-US" sz="2400" dirty="0"/>
              <a:t>Is the newer, encrypted password. Overrides the enable </a:t>
            </a:r>
            <a:r>
              <a:rPr lang="en-US" sz="2400" dirty="0" smtClean="0"/>
              <a:t>password (store in encrypted form)</a:t>
            </a: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lnSpcReduction="10000"/>
          </a:bodyPr>
          <a:lstStyle/>
          <a:p>
            <a:r>
              <a:rPr lang="en-US" b="1" dirty="0" smtClean="0"/>
              <a:t>Basic configuration of router</a:t>
            </a:r>
          </a:p>
          <a:p>
            <a:r>
              <a:rPr lang="en-US" dirty="0" smtClean="0"/>
              <a:t>Configure router name (host name)</a:t>
            </a:r>
          </a:p>
          <a:p>
            <a:pPr lvl="1"/>
            <a:r>
              <a:rPr lang="en-US" dirty="0" smtClean="0">
                <a:solidFill>
                  <a:srgbClr val="FF0000"/>
                </a:solidFill>
              </a:rPr>
              <a:t>Router(</a:t>
            </a:r>
            <a:r>
              <a:rPr lang="en-US" dirty="0" err="1" smtClean="0">
                <a:solidFill>
                  <a:srgbClr val="FF0000"/>
                </a:solidFill>
              </a:rPr>
              <a:t>config</a:t>
            </a:r>
            <a:r>
              <a:rPr lang="en-US" dirty="0" smtClean="0">
                <a:solidFill>
                  <a:srgbClr val="FF0000"/>
                </a:solidFill>
              </a:rPr>
              <a:t>)# </a:t>
            </a:r>
            <a:r>
              <a:rPr lang="en-US" dirty="0" smtClean="0"/>
              <a:t>hostname NICAAS (enter press)</a:t>
            </a:r>
          </a:p>
          <a:p>
            <a:pPr lvl="1"/>
            <a:r>
              <a:rPr lang="en-US" dirty="0" smtClean="0">
                <a:solidFill>
                  <a:srgbClr val="FF0000"/>
                </a:solidFill>
              </a:rPr>
              <a:t>NICAAS(</a:t>
            </a:r>
            <a:r>
              <a:rPr lang="en-US" dirty="0" err="1" smtClean="0">
                <a:solidFill>
                  <a:srgbClr val="FF0000"/>
                </a:solidFill>
              </a:rPr>
              <a:t>config</a:t>
            </a:r>
            <a:r>
              <a:rPr lang="en-US" dirty="0" smtClean="0">
                <a:solidFill>
                  <a:srgbClr val="FF0000"/>
                </a:solidFill>
              </a:rPr>
              <a:t>)#</a:t>
            </a:r>
          </a:p>
          <a:p>
            <a:r>
              <a:rPr lang="en-US" dirty="0" smtClean="0"/>
              <a:t>Configure Router as DHCP server</a:t>
            </a:r>
          </a:p>
          <a:p>
            <a:pPr lvl="1"/>
            <a:r>
              <a:rPr lang="en-US" sz="2000" dirty="0" smtClean="0">
                <a:solidFill>
                  <a:srgbClr val="FF0000"/>
                </a:solidFill>
              </a:rPr>
              <a:t>Router(</a:t>
            </a:r>
            <a:r>
              <a:rPr lang="en-US" sz="2000" dirty="0" err="1" smtClean="0">
                <a:solidFill>
                  <a:srgbClr val="FF0000"/>
                </a:solidFill>
              </a:rPr>
              <a:t>config</a:t>
            </a:r>
            <a:r>
              <a:rPr lang="en-US" sz="2000" dirty="0" smtClean="0">
                <a:solidFill>
                  <a:srgbClr val="FF0000"/>
                </a:solidFill>
              </a:rPr>
              <a:t>)# </a:t>
            </a:r>
            <a:r>
              <a:rPr lang="en-US" sz="2000" dirty="0" err="1" smtClean="0"/>
              <a:t>ip</a:t>
            </a:r>
            <a:r>
              <a:rPr lang="en-US" sz="2000" dirty="0" smtClean="0"/>
              <a:t> </a:t>
            </a:r>
            <a:r>
              <a:rPr lang="en-US" sz="2000" dirty="0" err="1" smtClean="0"/>
              <a:t>dhcp</a:t>
            </a:r>
            <a:r>
              <a:rPr lang="en-US" sz="2000" dirty="0" smtClean="0"/>
              <a:t> pool </a:t>
            </a:r>
            <a:r>
              <a:rPr lang="en-US" sz="2000" dirty="0" smtClean="0">
                <a:solidFill>
                  <a:srgbClr val="006600"/>
                </a:solidFill>
              </a:rPr>
              <a:t>test  </a:t>
            </a:r>
            <a:endParaRPr lang="en-US" sz="1600" dirty="0" smtClean="0">
              <a:solidFill>
                <a:srgbClr val="006600"/>
              </a:solidFill>
            </a:endParaRPr>
          </a:p>
          <a:p>
            <a:pPr lvl="1"/>
            <a:r>
              <a:rPr lang="en-US" sz="2000" dirty="0" smtClean="0">
                <a:solidFill>
                  <a:srgbClr val="FF0000"/>
                </a:solidFill>
              </a:rPr>
              <a:t>Router(</a:t>
            </a:r>
            <a:r>
              <a:rPr lang="en-US" sz="2000" dirty="0" err="1" smtClean="0">
                <a:solidFill>
                  <a:srgbClr val="FF0000"/>
                </a:solidFill>
              </a:rPr>
              <a:t>config</a:t>
            </a:r>
            <a:r>
              <a:rPr lang="en-US" sz="2000" dirty="0" smtClean="0">
                <a:solidFill>
                  <a:srgbClr val="FF0000"/>
                </a:solidFill>
              </a:rPr>
              <a:t>)# </a:t>
            </a:r>
            <a:r>
              <a:rPr lang="en-US" sz="2000" dirty="0" smtClean="0"/>
              <a:t>network </a:t>
            </a:r>
            <a:r>
              <a:rPr lang="en-US" sz="2000" dirty="0" smtClean="0">
                <a:solidFill>
                  <a:srgbClr val="006600"/>
                </a:solidFill>
              </a:rPr>
              <a:t>200.1.1.0 255.255.255.0</a:t>
            </a:r>
          </a:p>
          <a:p>
            <a:pPr lvl="1"/>
            <a:r>
              <a:rPr lang="en-US" sz="2000" dirty="0" err="1" smtClean="0">
                <a:solidFill>
                  <a:srgbClr val="FF0000"/>
                </a:solidFill>
              </a:rPr>
              <a:t>Routerc</a:t>
            </a:r>
            <a:r>
              <a:rPr lang="en-US" sz="2000" dirty="0" smtClean="0">
                <a:solidFill>
                  <a:srgbClr val="FF0000"/>
                </a:solidFill>
              </a:rPr>
              <a:t>(</a:t>
            </a:r>
            <a:r>
              <a:rPr lang="en-US" sz="2000" dirty="0" err="1" smtClean="0">
                <a:solidFill>
                  <a:srgbClr val="FF0000"/>
                </a:solidFill>
              </a:rPr>
              <a:t>config</a:t>
            </a:r>
            <a:r>
              <a:rPr lang="en-US" sz="2000" dirty="0" smtClean="0">
                <a:solidFill>
                  <a:srgbClr val="FF0000"/>
                </a:solidFill>
              </a:rPr>
              <a:t>)# </a:t>
            </a:r>
            <a:r>
              <a:rPr lang="en-US" sz="2000" dirty="0" smtClean="0"/>
              <a:t>default-router </a:t>
            </a:r>
            <a:r>
              <a:rPr lang="en-US" sz="2000" dirty="0" smtClean="0">
                <a:solidFill>
                  <a:srgbClr val="006600"/>
                </a:solidFill>
              </a:rPr>
              <a:t>200.1.1.100</a:t>
            </a:r>
          </a:p>
          <a:p>
            <a:r>
              <a:rPr lang="en-US" sz="2400" dirty="0" smtClean="0"/>
              <a:t>note: black color is keyword of command &amp; green color is using values</a:t>
            </a:r>
            <a:endParaRPr lang="en-US" sz="2400" dirty="0"/>
          </a:p>
        </p:txBody>
      </p:sp>
    </p:spTree>
    <p:extLst>
      <p:ext uri="{BB962C8B-B14F-4D97-AF65-F5344CB8AC3E}">
        <p14:creationId xmlns:p14="http://schemas.microsoft.com/office/powerpoint/2010/main" val="1482804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lnSpcReduction="10000"/>
          </a:bodyPr>
          <a:lstStyle/>
          <a:p>
            <a:r>
              <a:rPr lang="en-US" sz="2800" b="1" dirty="0" smtClean="0"/>
              <a:t>Configuring interface of Router</a:t>
            </a:r>
          </a:p>
          <a:p>
            <a:r>
              <a:rPr lang="en-US" sz="2800" dirty="0" smtClean="0"/>
              <a:t>For configuring interface we go to specific interface</a:t>
            </a:r>
          </a:p>
          <a:p>
            <a:r>
              <a:rPr lang="en-US" sz="2800" dirty="0" smtClean="0"/>
              <a:t>There are mostly two types of interfaces on router </a:t>
            </a:r>
            <a:r>
              <a:rPr lang="en-US" sz="2800" b="1" dirty="0" smtClean="0"/>
              <a:t>serial interface </a:t>
            </a:r>
            <a:r>
              <a:rPr lang="en-US" sz="2400" dirty="0" smtClean="0"/>
              <a:t>(using for serial link that provide connectivity with another router or with WAN ) &amp; </a:t>
            </a:r>
            <a:r>
              <a:rPr lang="en-US" sz="2800" b="1" dirty="0" smtClean="0"/>
              <a:t>Fast Ethernet interface </a:t>
            </a:r>
            <a:r>
              <a:rPr lang="en-US" sz="2400" b="1" dirty="0" smtClean="0"/>
              <a:t>(</a:t>
            </a:r>
            <a:r>
              <a:rPr lang="en-US" sz="2400" dirty="0" smtClean="0"/>
              <a:t>used for LAN connectivity</a:t>
            </a:r>
            <a:r>
              <a:rPr lang="en-US" sz="2400" b="1" dirty="0" smtClean="0"/>
              <a:t>)</a:t>
            </a:r>
          </a:p>
          <a:p>
            <a:r>
              <a:rPr lang="en-US" sz="2400" b="1" dirty="0" smtClean="0"/>
              <a:t>Ports Types with port number</a:t>
            </a:r>
          </a:p>
          <a:p>
            <a:pPr lvl="1"/>
            <a:r>
              <a:rPr lang="en-US" sz="2000" dirty="0" smtClean="0"/>
              <a:t>S0/0 (serial port with 0/0 number)</a:t>
            </a:r>
          </a:p>
          <a:p>
            <a:pPr lvl="1"/>
            <a:r>
              <a:rPr lang="en-US" sz="2000" dirty="0" smtClean="0"/>
              <a:t>S0/1</a:t>
            </a:r>
          </a:p>
          <a:p>
            <a:pPr lvl="1"/>
            <a:r>
              <a:rPr lang="en-US" sz="2000" dirty="0" smtClean="0"/>
              <a:t>Fa0/0 (Fast Ethernet port with 0/0 number)</a:t>
            </a:r>
          </a:p>
          <a:p>
            <a:pPr lvl="1"/>
            <a:r>
              <a:rPr lang="en-US" sz="2000" dirty="0" smtClean="0"/>
              <a:t>Fa0/1</a:t>
            </a:r>
            <a:endParaRPr lang="en-US" sz="2000" dirty="0"/>
          </a:p>
        </p:txBody>
      </p:sp>
    </p:spTree>
    <p:extLst>
      <p:ext uri="{BB962C8B-B14F-4D97-AF65-F5344CB8AC3E}">
        <p14:creationId xmlns:p14="http://schemas.microsoft.com/office/powerpoint/2010/main" val="1868326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sp>
        <p:nvSpPr>
          <p:cNvPr id="3" name="Content Placeholder 2"/>
          <p:cNvSpPr>
            <a:spLocks noGrp="1"/>
          </p:cNvSpPr>
          <p:nvPr>
            <p:ph idx="1"/>
          </p:nvPr>
        </p:nvSpPr>
        <p:spPr/>
        <p:txBody>
          <a:bodyPr>
            <a:normAutofit/>
          </a:bodyPr>
          <a:lstStyle/>
          <a:p>
            <a:r>
              <a:rPr lang="en-US" b="1" dirty="0" smtClean="0"/>
              <a:t>Types of memories</a:t>
            </a:r>
          </a:p>
          <a:p>
            <a:r>
              <a:rPr lang="en-US" b="1" dirty="0" smtClean="0"/>
              <a:t>ROM</a:t>
            </a:r>
          </a:p>
          <a:p>
            <a:pPr lvl="1"/>
            <a:r>
              <a:rPr lang="en-US" dirty="0" smtClean="0"/>
              <a:t>ROM ( Read only memory ) stores four components POST, Bootstrap program, ROMMON mode and Mini IOS</a:t>
            </a:r>
          </a:p>
          <a:p>
            <a:pPr lvl="1"/>
            <a:r>
              <a:rPr lang="en-US" sz="2400" b="1" dirty="0"/>
              <a:t>POST</a:t>
            </a:r>
            <a:r>
              <a:rPr lang="en-US" sz="2400" dirty="0"/>
              <a:t> ( Power on self-test ) is a low level diagnostic utility that performs various tests on hardware components. It verifies that all necessary components are present and operational</a:t>
            </a:r>
          </a:p>
          <a:p>
            <a:pPr lvl="1"/>
            <a:endParaRPr lang="en-US" dirty="0"/>
          </a:p>
        </p:txBody>
      </p:sp>
    </p:spTree>
    <p:extLst>
      <p:ext uri="{BB962C8B-B14F-4D97-AF65-F5344CB8AC3E}">
        <p14:creationId xmlns:p14="http://schemas.microsoft.com/office/powerpoint/2010/main" val="14045376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 </a:t>
            </a:r>
            <a:r>
              <a:rPr lang="en-US" sz="2400" dirty="0" smtClean="0"/>
              <a:t>interface s0/0</a:t>
            </a: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-if)# </a:t>
            </a:r>
            <a:r>
              <a:rPr lang="en-US" sz="2400" dirty="0" err="1" smtClean="0"/>
              <a:t>ip</a:t>
            </a:r>
            <a:r>
              <a:rPr lang="en-US" sz="2400" dirty="0" smtClean="0"/>
              <a:t> address 1.1.1.1 255.0.0.0</a:t>
            </a: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-if)# </a:t>
            </a:r>
            <a:r>
              <a:rPr lang="en-US" sz="2400" dirty="0" smtClean="0"/>
              <a:t>no shut</a:t>
            </a: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-if)# </a:t>
            </a:r>
            <a:r>
              <a:rPr lang="en-US" sz="2400" dirty="0" smtClean="0"/>
              <a:t>encapsulation </a:t>
            </a:r>
            <a:r>
              <a:rPr lang="en-US" sz="2400" dirty="0" err="1" smtClean="0">
                <a:solidFill>
                  <a:srgbClr val="006600"/>
                </a:solidFill>
              </a:rPr>
              <a:t>ppp</a:t>
            </a:r>
            <a:endParaRPr lang="en-US" sz="2400" dirty="0" smtClean="0">
              <a:solidFill>
                <a:srgbClr val="006600"/>
              </a:solidFill>
            </a:endParaRP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-if)# </a:t>
            </a:r>
            <a:r>
              <a:rPr lang="en-US" sz="2400" dirty="0" err="1" smtClean="0"/>
              <a:t>clockrate</a:t>
            </a:r>
            <a:r>
              <a:rPr lang="en-US" sz="2400" dirty="0" smtClean="0"/>
              <a:t> </a:t>
            </a:r>
            <a:r>
              <a:rPr lang="en-US" sz="2400" dirty="0" smtClean="0">
                <a:solidFill>
                  <a:srgbClr val="006600"/>
                </a:solidFill>
              </a:rPr>
              <a:t>64000</a:t>
            </a: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-if)# </a:t>
            </a:r>
            <a:r>
              <a:rPr lang="en-US" sz="2400" dirty="0" smtClean="0"/>
              <a:t>speed </a:t>
            </a:r>
            <a:r>
              <a:rPr lang="en-US" sz="2400" dirty="0" smtClean="0">
                <a:solidFill>
                  <a:srgbClr val="006600"/>
                </a:solidFill>
              </a:rPr>
              <a:t>10</a:t>
            </a:r>
          </a:p>
          <a:p>
            <a:r>
              <a:rPr lang="en-US" sz="2400" b="1" dirty="0" smtClean="0"/>
              <a:t>Configuring Default router &amp; default route</a:t>
            </a:r>
          </a:p>
          <a:p>
            <a:r>
              <a:rPr lang="en-US" sz="2400" dirty="0" smtClean="0"/>
              <a:t>Note: default router address is the address of default gateway and use IP address of LAN</a:t>
            </a:r>
          </a:p>
          <a:p>
            <a:endParaRPr lang="en-US" sz="2400" dirty="0">
              <a:solidFill>
                <a:srgbClr val="C00000"/>
              </a:solidFill>
            </a:endParaRPr>
          </a:p>
        </p:txBody>
      </p:sp>
    </p:spTree>
    <p:extLst>
      <p:ext uri="{BB962C8B-B14F-4D97-AF65-F5344CB8AC3E}">
        <p14:creationId xmlns:p14="http://schemas.microsoft.com/office/powerpoint/2010/main" val="3994729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r>
              <a:rPr lang="en-US" sz="2400" b="1" dirty="0" smtClean="0"/>
              <a:t>Configuring Default route</a:t>
            </a:r>
          </a:p>
          <a:p>
            <a:r>
              <a:rPr lang="en-US" sz="2400" dirty="0" smtClean="0">
                <a:solidFill>
                  <a:srgbClr val="C00000"/>
                </a:solidFill>
              </a:rPr>
              <a:t>Router(</a:t>
            </a:r>
            <a:r>
              <a:rPr lang="en-US" sz="2400" dirty="0" err="1" smtClean="0">
                <a:solidFill>
                  <a:srgbClr val="C00000"/>
                </a:solidFill>
              </a:rPr>
              <a:t>config</a:t>
            </a:r>
            <a:r>
              <a:rPr lang="en-US" sz="2400" dirty="0" smtClean="0">
                <a:solidFill>
                  <a:srgbClr val="C00000"/>
                </a:solidFill>
              </a:rPr>
              <a:t>)# </a:t>
            </a:r>
            <a:r>
              <a:rPr lang="en-US" sz="2400" dirty="0" err="1" smtClean="0"/>
              <a:t>ip</a:t>
            </a:r>
            <a:r>
              <a:rPr lang="en-US" sz="2400" dirty="0" smtClean="0"/>
              <a:t> default-network </a:t>
            </a:r>
            <a:r>
              <a:rPr lang="en-US" sz="2400" dirty="0" smtClean="0">
                <a:solidFill>
                  <a:srgbClr val="006600"/>
                </a:solidFill>
              </a:rPr>
              <a:t>0.0.0.0</a:t>
            </a:r>
          </a:p>
          <a:p>
            <a:r>
              <a:rPr lang="en-US" sz="2400" dirty="0" smtClean="0"/>
              <a:t>Note:</a:t>
            </a:r>
          </a:p>
          <a:p>
            <a:r>
              <a:rPr lang="en-US" sz="2400" dirty="0"/>
              <a:t>Use the </a:t>
            </a:r>
            <a:r>
              <a:rPr lang="en-US" sz="2400" dirty="0" err="1"/>
              <a:t>ip</a:t>
            </a:r>
            <a:r>
              <a:rPr lang="en-US" sz="2400" dirty="0"/>
              <a:t> </a:t>
            </a:r>
            <a:r>
              <a:rPr lang="en-US" sz="2400" b="1" dirty="0"/>
              <a:t>default</a:t>
            </a:r>
            <a:r>
              <a:rPr lang="en-US" sz="2400" dirty="0"/>
              <a:t>-</a:t>
            </a:r>
            <a:r>
              <a:rPr lang="en-US" sz="2400" b="1" dirty="0"/>
              <a:t>gateway</a:t>
            </a:r>
            <a:r>
              <a:rPr lang="en-US" sz="2400" dirty="0"/>
              <a:t> command when </a:t>
            </a:r>
            <a:r>
              <a:rPr lang="en-US" sz="2400" dirty="0" err="1"/>
              <a:t>ip</a:t>
            </a:r>
            <a:r>
              <a:rPr lang="en-US" sz="2400" dirty="0"/>
              <a:t> </a:t>
            </a:r>
            <a:r>
              <a:rPr lang="en-US" sz="2400" b="1" dirty="0"/>
              <a:t>routing</a:t>
            </a:r>
            <a:r>
              <a:rPr lang="en-US" sz="2400" dirty="0"/>
              <a:t> is disabled on a </a:t>
            </a:r>
            <a:r>
              <a:rPr lang="en-US" sz="2400" b="1" dirty="0"/>
              <a:t>Cisco </a:t>
            </a:r>
            <a:r>
              <a:rPr lang="en-US" sz="2400" b="1" dirty="0" smtClean="0"/>
              <a:t>router</a:t>
            </a:r>
          </a:p>
          <a:p>
            <a:r>
              <a:rPr lang="en-US" sz="2400" dirty="0"/>
              <a:t>Use the </a:t>
            </a:r>
            <a:r>
              <a:rPr lang="en-US" sz="2400" dirty="0" err="1"/>
              <a:t>ip</a:t>
            </a:r>
            <a:r>
              <a:rPr lang="en-US" sz="2400" dirty="0"/>
              <a:t> </a:t>
            </a:r>
            <a:r>
              <a:rPr lang="en-US" sz="2400" b="1" dirty="0" smtClean="0"/>
              <a:t>default</a:t>
            </a:r>
            <a:r>
              <a:rPr lang="en-US" sz="2400" dirty="0" smtClean="0"/>
              <a:t>-</a:t>
            </a:r>
            <a:r>
              <a:rPr lang="en-US" sz="2400" b="1" dirty="0" smtClean="0"/>
              <a:t>network</a:t>
            </a:r>
            <a:r>
              <a:rPr lang="en-US" sz="2400" dirty="0"/>
              <a:t> command when </a:t>
            </a:r>
            <a:r>
              <a:rPr lang="en-US" sz="2400" dirty="0" err="1"/>
              <a:t>ip</a:t>
            </a:r>
            <a:r>
              <a:rPr lang="en-US" sz="2400" dirty="0"/>
              <a:t> </a:t>
            </a:r>
            <a:r>
              <a:rPr lang="en-US" sz="2400" b="1" dirty="0"/>
              <a:t>routing</a:t>
            </a:r>
            <a:r>
              <a:rPr lang="en-US" sz="2400" dirty="0"/>
              <a:t> is disabled on a </a:t>
            </a:r>
            <a:r>
              <a:rPr lang="en-US" sz="2400" b="1" dirty="0"/>
              <a:t>Cisco </a:t>
            </a:r>
            <a:r>
              <a:rPr lang="en-US" sz="2400" b="1" dirty="0" smtClean="0"/>
              <a:t>router </a:t>
            </a:r>
            <a:r>
              <a:rPr lang="en-US" sz="2400" dirty="0" smtClean="0"/>
              <a:t>when we wants that our traffic use only this path </a:t>
            </a:r>
            <a:endParaRPr lang="en-US" sz="2400" dirty="0">
              <a:solidFill>
                <a:srgbClr val="C00000"/>
              </a:solidFill>
            </a:endParaRPr>
          </a:p>
        </p:txBody>
      </p:sp>
    </p:spTree>
    <p:extLst>
      <p:ext uri="{BB962C8B-B14F-4D97-AF65-F5344CB8AC3E}">
        <p14:creationId xmlns:p14="http://schemas.microsoft.com/office/powerpoint/2010/main" val="8464429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a:bodyPr>
          <a:lstStyle/>
          <a:p>
            <a:r>
              <a:rPr lang="en-US" sz="2800" b="1" dirty="0" smtClean="0"/>
              <a:t>Bootstrap</a:t>
            </a:r>
            <a:r>
              <a:rPr lang="en-US" sz="2800" dirty="0" smtClean="0"/>
              <a:t> is the second utility in booting sequence. It controls the search and load process of IOS. Bootstrap program is responsible for bringing up the router, finding IOS on all possible locations and loading it in RAM</a:t>
            </a:r>
          </a:p>
          <a:p>
            <a:r>
              <a:rPr lang="en-US" sz="2800" b="1" dirty="0"/>
              <a:t>Mini-IOS</a:t>
            </a:r>
            <a:r>
              <a:rPr lang="en-US" sz="2800" dirty="0"/>
              <a:t> is a fallback utility that contains a stripped down version of IOS. This is used in critical situations where IOS image in flash is not found. Mini-IOS contains only IP code that allows you to load IOS from other resources such as TFTP Server</a:t>
            </a:r>
          </a:p>
          <a:p>
            <a:endParaRPr lang="en-US" sz="2800" dirty="0"/>
          </a:p>
        </p:txBody>
      </p:sp>
    </p:spTree>
    <p:extLst>
      <p:ext uri="{BB962C8B-B14F-4D97-AF65-F5344CB8AC3E}">
        <p14:creationId xmlns:p14="http://schemas.microsoft.com/office/powerpoint/2010/main" val="3018480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fontScale="92500" lnSpcReduction="20000"/>
          </a:bodyPr>
          <a:lstStyle/>
          <a:p>
            <a:r>
              <a:rPr lang="en-US" sz="3000" b="1" dirty="0" smtClean="0"/>
              <a:t>Flash</a:t>
            </a:r>
          </a:p>
          <a:p>
            <a:pPr lvl="1"/>
            <a:r>
              <a:rPr lang="en-US" sz="2600" dirty="0" smtClean="0"/>
              <a:t>Flash is a nonvolatile memory. Data store in flash is not lost when you turn the router off</a:t>
            </a:r>
          </a:p>
          <a:p>
            <a:pPr lvl="1"/>
            <a:r>
              <a:rPr lang="en-US" sz="2600" dirty="0" smtClean="0"/>
              <a:t>You could assume flash as hard disk of router</a:t>
            </a:r>
          </a:p>
          <a:p>
            <a:pPr lvl="1"/>
            <a:r>
              <a:rPr lang="en-US" sz="2600" dirty="0"/>
              <a:t>Router uses flash to store IOS image</a:t>
            </a:r>
          </a:p>
          <a:p>
            <a:pPr lvl="1"/>
            <a:r>
              <a:rPr lang="en-US" sz="2600" dirty="0"/>
              <a:t>Flash memory stores fully functional Cisco IOS images and is the default location where the </a:t>
            </a:r>
            <a:r>
              <a:rPr lang="en-US" sz="2600" dirty="0" smtClean="0"/>
              <a:t>Router </a:t>
            </a:r>
            <a:r>
              <a:rPr lang="en-US" sz="2600" dirty="0"/>
              <a:t>gets its Cisco IOS at boot time</a:t>
            </a:r>
          </a:p>
          <a:p>
            <a:r>
              <a:rPr lang="en-US" sz="3000" b="1" dirty="0" smtClean="0"/>
              <a:t>NVRAM</a:t>
            </a:r>
            <a:endParaRPr lang="en-US" sz="3000" b="1" dirty="0"/>
          </a:p>
          <a:p>
            <a:pPr lvl="1"/>
            <a:r>
              <a:rPr lang="en-US" sz="2600" dirty="0"/>
              <a:t>NVRAM is another permanent memory. Data stored in NVRAM is also remain safe</a:t>
            </a:r>
          </a:p>
          <a:p>
            <a:pPr lvl="1"/>
            <a:r>
              <a:rPr lang="en-US" sz="2600" dirty="0" smtClean="0"/>
              <a:t>Router &amp; Switches </a:t>
            </a:r>
            <a:r>
              <a:rPr lang="en-US" sz="2600" dirty="0"/>
              <a:t>use NVRAM to store configuration </a:t>
            </a:r>
            <a:r>
              <a:rPr lang="en-US" sz="2600" dirty="0" smtClean="0"/>
              <a:t>files in startup </a:t>
            </a:r>
            <a:r>
              <a:rPr lang="en-US" sz="2600" dirty="0" err="1" smtClean="0"/>
              <a:t>config</a:t>
            </a:r>
            <a:r>
              <a:rPr lang="en-US" sz="2600" dirty="0" smtClean="0"/>
              <a:t> </a:t>
            </a:r>
            <a:r>
              <a:rPr lang="en-US" sz="2600" dirty="0" smtClean="0"/>
              <a:t>file</a:t>
            </a:r>
            <a:endParaRPr lang="en-US" sz="2600" dirty="0"/>
          </a:p>
          <a:p>
            <a:pPr lvl="1"/>
            <a:endParaRPr lang="en-US" dirty="0"/>
          </a:p>
        </p:txBody>
      </p:sp>
    </p:spTree>
    <p:extLst>
      <p:ext uri="{BB962C8B-B14F-4D97-AF65-F5344CB8AC3E}">
        <p14:creationId xmlns:p14="http://schemas.microsoft.com/office/powerpoint/2010/main" val="4286728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normAutofit fontScale="92500" lnSpcReduction="20000"/>
          </a:bodyPr>
          <a:lstStyle/>
          <a:p>
            <a:r>
              <a:rPr lang="en-US" sz="3500" b="1" dirty="0" smtClean="0"/>
              <a:t>RAM</a:t>
            </a:r>
          </a:p>
          <a:p>
            <a:pPr lvl="1"/>
            <a:r>
              <a:rPr lang="en-US" dirty="0" smtClean="0"/>
              <a:t>RAM is a temporary memory. Information stored in RAM does not remain in power off stage</a:t>
            </a:r>
          </a:p>
          <a:p>
            <a:pPr lvl="1"/>
            <a:r>
              <a:rPr lang="en-US" dirty="0" smtClean="0"/>
              <a:t>Everything in RAM is erased, when you turn off the router</a:t>
            </a:r>
          </a:p>
          <a:p>
            <a:pPr lvl="1"/>
            <a:r>
              <a:rPr lang="en-US" dirty="0" smtClean="0"/>
              <a:t>RAM is the fastest memory among these memories</a:t>
            </a:r>
          </a:p>
          <a:p>
            <a:pPr lvl="2"/>
            <a:r>
              <a:rPr lang="en-US" dirty="0" smtClean="0"/>
              <a:t>During the boot process IOS is copied and decompressed in RAM from Flash.</a:t>
            </a:r>
          </a:p>
          <a:p>
            <a:pPr lvl="2"/>
            <a:r>
              <a:rPr lang="en-US" dirty="0"/>
              <a:t>R</a:t>
            </a:r>
            <a:r>
              <a:rPr lang="en-US" dirty="0" smtClean="0"/>
              <a:t>unning configuration file is also copied in RAM from NVRAM</a:t>
            </a:r>
          </a:p>
          <a:p>
            <a:pPr lvl="2"/>
            <a:r>
              <a:rPr lang="en-US" dirty="0" smtClean="0"/>
              <a:t> RAM stores ARP, CDP neighbor, routing and other tables.</a:t>
            </a:r>
          </a:p>
          <a:p>
            <a:pPr lvl="2"/>
            <a:r>
              <a:rPr lang="en-US" dirty="0" smtClean="0"/>
              <a:t> Interface input and output buffers are also stored in RAM.</a:t>
            </a:r>
            <a:endParaRPr lang="en-US" dirty="0"/>
          </a:p>
        </p:txBody>
      </p:sp>
    </p:spTree>
    <p:extLst>
      <p:ext uri="{BB962C8B-B14F-4D97-AF65-F5344CB8AC3E}">
        <p14:creationId xmlns:p14="http://schemas.microsoft.com/office/powerpoint/2010/main" val="2046261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Cisco Switch &amp; Router</a:t>
            </a:r>
            <a:endParaRPr lang="en-US" dirty="0"/>
          </a:p>
        </p:txBody>
      </p:sp>
      <p:sp>
        <p:nvSpPr>
          <p:cNvPr id="5" name="Content Placeholder 4"/>
          <p:cNvSpPr>
            <a:spLocks noGrp="1"/>
          </p:cNvSpPr>
          <p:nvPr>
            <p:ph idx="1"/>
          </p:nvPr>
        </p:nvSpPr>
        <p:spPr/>
        <p:txBody>
          <a:bodyPr>
            <a:normAutofit lnSpcReduction="10000"/>
          </a:bodyPr>
          <a:lstStyle/>
          <a:p>
            <a:r>
              <a:rPr lang="en-US" dirty="0" smtClean="0"/>
              <a:t>Boot Process</a:t>
            </a:r>
          </a:p>
          <a:p>
            <a:pPr lvl="1"/>
            <a:r>
              <a:rPr lang="en-US" dirty="0"/>
              <a:t>When you first bring up a Cisco </a:t>
            </a:r>
            <a:r>
              <a:rPr lang="en-US" dirty="0" smtClean="0"/>
              <a:t>router or switch, </a:t>
            </a:r>
            <a:r>
              <a:rPr lang="en-US" dirty="0"/>
              <a:t>it will run a power-on self </a:t>
            </a:r>
            <a:r>
              <a:rPr lang="en-US" dirty="0" smtClean="0"/>
              <a:t>test (POST</a:t>
            </a:r>
            <a:r>
              <a:rPr lang="en-US" dirty="0"/>
              <a:t>), and if that passes, it will look for and load the Cisco IOS from </a:t>
            </a:r>
            <a:r>
              <a:rPr lang="en-US" dirty="0" smtClean="0"/>
              <a:t>Flash memory </a:t>
            </a:r>
            <a:r>
              <a:rPr lang="en-US" dirty="0"/>
              <a:t>if a file is </a:t>
            </a:r>
            <a:r>
              <a:rPr lang="en-US" dirty="0" smtClean="0"/>
              <a:t>present</a:t>
            </a:r>
          </a:p>
          <a:p>
            <a:pPr lvl="1"/>
            <a:r>
              <a:rPr lang="en-US" dirty="0"/>
              <a:t>Flash memory is an electronically erasable </a:t>
            </a:r>
            <a:r>
              <a:rPr lang="en-US" dirty="0" smtClean="0"/>
              <a:t>programmable read-only </a:t>
            </a:r>
            <a:r>
              <a:rPr lang="en-US" dirty="0"/>
              <a:t>memory (EEPROM</a:t>
            </a:r>
            <a:r>
              <a:rPr lang="en-US" dirty="0" smtClean="0"/>
              <a:t>)</a:t>
            </a:r>
          </a:p>
          <a:p>
            <a:pPr lvl="1"/>
            <a:r>
              <a:rPr lang="en-US" dirty="0" smtClean="0"/>
              <a:t>If IOS not found in flash then locate IOS in TFTP server which is backup location on network where IOS backup image is stored</a:t>
            </a:r>
          </a:p>
          <a:p>
            <a:pPr lvl="1"/>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Cisco Switch &amp; Router</a:t>
            </a:r>
          </a:p>
        </p:txBody>
      </p:sp>
      <p:sp>
        <p:nvSpPr>
          <p:cNvPr id="3" name="Content Placeholder 2"/>
          <p:cNvSpPr>
            <a:spLocks noGrp="1"/>
          </p:cNvSpPr>
          <p:nvPr>
            <p:ph idx="1"/>
          </p:nvPr>
        </p:nvSpPr>
        <p:spPr/>
        <p:txBody>
          <a:bodyPr/>
          <a:lstStyle/>
          <a:p>
            <a:r>
              <a:rPr lang="en-US" sz="2800" dirty="0" smtClean="0"/>
              <a:t>If not found TFTP server than go to ROM  with help of </a:t>
            </a:r>
            <a:r>
              <a:rPr lang="en-US" sz="2800" dirty="0" err="1" smtClean="0"/>
              <a:t>bootstartp</a:t>
            </a:r>
            <a:r>
              <a:rPr lang="en-US" sz="2800" dirty="0" smtClean="0"/>
              <a:t> and load mini IOS </a:t>
            </a:r>
            <a:r>
              <a:rPr lang="en-US" sz="2800" smtClean="0"/>
              <a:t>which provide just </a:t>
            </a:r>
            <a:r>
              <a:rPr lang="en-US" sz="2800" dirty="0" smtClean="0"/>
              <a:t>working functionality of Router but not configurable  </a:t>
            </a:r>
          </a:p>
          <a:p>
            <a:r>
              <a:rPr lang="en-US" sz="2800" dirty="0" smtClean="0"/>
              <a:t>The </a:t>
            </a:r>
            <a:r>
              <a:rPr lang="en-US" sz="2800" dirty="0"/>
              <a:t>IOS will load and then look for a valid configuration called startup-</a:t>
            </a:r>
            <a:r>
              <a:rPr lang="en-US" sz="2800" dirty="0" err="1"/>
              <a:t>config</a:t>
            </a:r>
            <a:r>
              <a:rPr lang="en-US" sz="2800" dirty="0"/>
              <a:t> that is stored by default in nonvolatile RAM (NVRAM)</a:t>
            </a:r>
          </a:p>
          <a:p>
            <a:r>
              <a:rPr lang="en-US" sz="2800" dirty="0"/>
              <a:t>If there is no configuration in NVRAM, then the router will bring up what is called </a:t>
            </a:r>
            <a:r>
              <a:rPr lang="en-US" sz="2800" i="1" dirty="0"/>
              <a:t>setup mode</a:t>
            </a:r>
          </a:p>
          <a:p>
            <a:endParaRPr lang="en-US" dirty="0"/>
          </a:p>
        </p:txBody>
      </p:sp>
    </p:spTree>
    <p:extLst>
      <p:ext uri="{BB962C8B-B14F-4D97-AF65-F5344CB8AC3E}">
        <p14:creationId xmlns:p14="http://schemas.microsoft.com/office/powerpoint/2010/main" val="3164887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Cisco Switch &amp; Router</a:t>
            </a:r>
            <a:endParaRPr lang="en-US" dirty="0"/>
          </a:p>
        </p:txBody>
      </p:sp>
      <p:pic>
        <p:nvPicPr>
          <p:cNvPr id="1026" name="Picture 2"/>
          <p:cNvPicPr>
            <a:picLocks noGrp="1" noChangeAspect="1" noChangeArrowheads="1"/>
          </p:cNvPicPr>
          <p:nvPr>
            <p:ph idx="1"/>
          </p:nvPr>
        </p:nvPicPr>
        <p:blipFill>
          <a:blip r:embed="rId2"/>
          <a:srcRect/>
          <a:stretch>
            <a:fillRect/>
          </a:stretch>
        </p:blipFill>
        <p:spPr bwMode="auto">
          <a:xfrm>
            <a:off x="1752600" y="1600200"/>
            <a:ext cx="5257800" cy="4525963"/>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809</TotalTime>
  <Words>1516</Words>
  <Application>Microsoft Office PowerPoint</Application>
  <PresentationFormat>On-screen Show (4:3)</PresentationFormat>
  <Paragraphs>178</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Wingdings</vt:lpstr>
      <vt:lpstr>Office Theme</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lpstr>Cisco Switch &amp; Router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 Meer</dc:creator>
  <cp:lastModifiedBy>Windows User</cp:lastModifiedBy>
  <cp:revision>92</cp:revision>
  <dcterms:created xsi:type="dcterms:W3CDTF">2016-12-14T17:44:30Z</dcterms:created>
  <dcterms:modified xsi:type="dcterms:W3CDTF">2017-10-31T12:34:40Z</dcterms:modified>
</cp:coreProperties>
</file>